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926" r:id="rId2"/>
    <p:sldId id="1044" r:id="rId3"/>
    <p:sldId id="1047" r:id="rId4"/>
    <p:sldId id="832" r:id="rId5"/>
    <p:sldId id="840" r:id="rId6"/>
    <p:sldId id="844" r:id="rId7"/>
    <p:sldId id="260" r:id="rId8"/>
    <p:sldId id="990" r:id="rId9"/>
    <p:sldId id="1063" r:id="rId10"/>
    <p:sldId id="1046" r:id="rId11"/>
    <p:sldId id="1045" r:id="rId12"/>
    <p:sldId id="802" r:id="rId13"/>
    <p:sldId id="974" r:id="rId14"/>
    <p:sldId id="1048" r:id="rId15"/>
    <p:sldId id="1049" r:id="rId16"/>
    <p:sldId id="1050" r:id="rId17"/>
    <p:sldId id="1052" r:id="rId18"/>
    <p:sldId id="1053" r:id="rId19"/>
    <p:sldId id="1057" r:id="rId20"/>
    <p:sldId id="1054" r:id="rId21"/>
    <p:sldId id="1067" r:id="rId22"/>
    <p:sldId id="676" r:id="rId23"/>
    <p:sldId id="1055" r:id="rId24"/>
    <p:sldId id="1056" r:id="rId25"/>
    <p:sldId id="1058" r:id="rId26"/>
    <p:sldId id="1059" r:id="rId27"/>
    <p:sldId id="1061" r:id="rId28"/>
    <p:sldId id="1062" r:id="rId29"/>
    <p:sldId id="1064" r:id="rId30"/>
    <p:sldId id="1066" r:id="rId31"/>
    <p:sldId id="1070" r:id="rId32"/>
    <p:sldId id="1071" r:id="rId33"/>
    <p:sldId id="1069" r:id="rId34"/>
    <p:sldId id="1072" r:id="rId35"/>
    <p:sldId id="1073" r:id="rId36"/>
    <p:sldId id="1074" r:id="rId37"/>
    <p:sldId id="1075" r:id="rId38"/>
    <p:sldId id="1076" r:id="rId39"/>
    <p:sldId id="1077" r:id="rId40"/>
    <p:sldId id="1090" r:id="rId41"/>
    <p:sldId id="1068" r:id="rId42"/>
    <p:sldId id="698" r:id="rId43"/>
    <p:sldId id="699" r:id="rId44"/>
    <p:sldId id="700" r:id="rId45"/>
    <p:sldId id="701" r:id="rId46"/>
    <p:sldId id="702" r:id="rId47"/>
    <p:sldId id="703" r:id="rId48"/>
    <p:sldId id="704" r:id="rId49"/>
    <p:sldId id="1078" r:id="rId50"/>
    <p:sldId id="1079" r:id="rId51"/>
    <p:sldId id="1080" r:id="rId52"/>
    <p:sldId id="1087" r:id="rId53"/>
    <p:sldId id="1081" r:id="rId54"/>
    <p:sldId id="1082" r:id="rId55"/>
    <p:sldId id="1086" r:id="rId56"/>
    <p:sldId id="1083" r:id="rId57"/>
    <p:sldId id="1084" r:id="rId58"/>
    <p:sldId id="1085" r:id="rId59"/>
    <p:sldId id="1091" r:id="rId60"/>
    <p:sldId id="259" r:id="rId61"/>
    <p:sldId id="1092"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1089" r:id="rId80"/>
    <p:sldId id="1088" r:id="rId81"/>
    <p:sldId id="876" r:id="rId82"/>
    <p:sldId id="877" r:id="rId83"/>
    <p:sldId id="923" r:id="rId84"/>
    <p:sldId id="416" r:id="rId85"/>
    <p:sldId id="1042" r:id="rId86"/>
    <p:sldId id="1065" r:id="rId87"/>
    <p:sldId id="1000" r:id="rId88"/>
    <p:sldId id="935" r:id="rId89"/>
    <p:sldId id="936" r:id="rId90"/>
    <p:sldId id="937" r:id="rId91"/>
    <p:sldId id="938" r:id="rId92"/>
    <p:sldId id="939" r:id="rId93"/>
    <p:sldId id="940" r:id="rId94"/>
    <p:sldId id="1028" r:id="rId95"/>
    <p:sldId id="970" r:id="rId96"/>
    <p:sldId id="1003" r:id="rId97"/>
    <p:sldId id="941" r:id="rId98"/>
    <p:sldId id="950" r:id="rId99"/>
    <p:sldId id="951" r:id="rId100"/>
    <p:sldId id="952" r:id="rId101"/>
    <p:sldId id="1004" r:id="rId102"/>
    <p:sldId id="817" r:id="rId103"/>
    <p:sldId id="942" r:id="rId104"/>
    <p:sldId id="943" r:id="rId105"/>
    <p:sldId id="953" r:id="rId106"/>
    <p:sldId id="913" r:id="rId107"/>
    <p:sldId id="1005"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97" autoAdjust="0"/>
  </p:normalViewPr>
  <p:slideViewPr>
    <p:cSldViewPr snapToGrid="0">
      <p:cViewPr varScale="1">
        <p:scale>
          <a:sx n="98" d="100"/>
          <a:sy n="98" d="100"/>
        </p:scale>
        <p:origin x="816" y="86"/>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2023-04-27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48</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2e667c9c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2e667c9c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2e667c9c4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2e667c9c4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e27f788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e27f788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e667c9c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e667c9c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2e667c9c4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2e667c9c4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2e667c9c4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2e667c9c4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2e667c9c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2e667c9c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2e667c9c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02e667c9c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2e667c9c4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2e667c9c4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2e667c9c4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2e667c9c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02e667c9c4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02e667c9c4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6e27f788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6e27f788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2e667c9c4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02e667c9c4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2e667c9c4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02e667c9c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02e667c9c4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02e667c9c4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2e667c9c4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2e667c9c4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02e667c9c4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02e667c9c4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06e27f788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06e27f788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 icon by Valerie </a:t>
            </a:r>
            <a:r>
              <a:rPr lang="en-US" dirty="0" err="1"/>
              <a:t>Lamm</a:t>
            </a:r>
            <a:r>
              <a:rPr lang="en-US" dirty="0"/>
              <a:t> under CC (Noun Project)</a:t>
            </a:r>
          </a:p>
        </p:txBody>
      </p:sp>
      <p:sp>
        <p:nvSpPr>
          <p:cNvPr id="4" name="Slide Number Placeholder 3"/>
          <p:cNvSpPr>
            <a:spLocks noGrp="1"/>
          </p:cNvSpPr>
          <p:nvPr>
            <p:ph type="sldNum" sz="quarter" idx="5"/>
          </p:nvPr>
        </p:nvSpPr>
        <p:spPr/>
        <p:txBody>
          <a:bodyPr/>
          <a:lstStyle/>
          <a:p>
            <a:fld id="{59C334D6-74E3-493C-842C-2A0D832D0681}" type="slidenum">
              <a:rPr lang="en-US" smtClean="0"/>
              <a:t>21</a:t>
            </a:fld>
            <a:endParaRPr lang="en-US"/>
          </a:p>
        </p:txBody>
      </p:sp>
    </p:spTree>
    <p:extLst>
      <p:ext uri="{BB962C8B-B14F-4D97-AF65-F5344CB8AC3E}">
        <p14:creationId xmlns:p14="http://schemas.microsoft.com/office/powerpoint/2010/main" val="1876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42</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43</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44</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45</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46</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47</a:t>
            </a:fld>
            <a:endParaRPr lang="de-DE"/>
          </a:p>
        </p:txBody>
      </p:sp>
    </p:spTree>
    <p:extLst>
      <p:ext uri="{BB962C8B-B14F-4D97-AF65-F5344CB8AC3E}">
        <p14:creationId xmlns:p14="http://schemas.microsoft.com/office/powerpoint/2010/main" val="745054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2023-04-27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2023-04-27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2023-04-27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5156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2023-04-27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2023-04-27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2023-04-27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2023-04-27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2023-04-27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2023-04-27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2023-04-27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5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i4replication.org/description.html"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45.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i.org/10.5281/zenodo.4319999" TargetMode="Externa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Continuous Transparency and Reproducibility in Academic Publications</a:t>
            </a:r>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a:t>2023-04-27</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3377569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424247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8271937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620932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4048864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Research compendium</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Research compendium</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Research compendium</a:t>
            </a:r>
          </a:p>
        </p:txBody>
      </p:sp>
      <p:sp>
        <p:nvSpPr>
          <p:cNvPr id="4" name="Right Triangle 3">
            <a:extLst>
              <a:ext uri="{FF2B5EF4-FFF2-40B4-BE49-F238E27FC236}">
                <a16:creationId xmlns:a16="http://schemas.microsoft.com/office/drawing/2014/main" id="{230A0D0D-62F9-7996-F32E-5F14F56B9C47}"/>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F7544BF-E3FD-DBA2-69FD-CA92DB66D199}"/>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4184039-5643-A014-C2A9-3E4DC244D9CC}"/>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646C13-B9A3-7C83-A3D7-D44FB82D4951}"/>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37222E-4787-FBFD-A898-06A309196840}"/>
              </a:ext>
            </a:extLst>
          </p:cNvPr>
          <p:cNvSpPr txBox="1"/>
          <p:nvPr/>
        </p:nvSpPr>
        <p:spPr>
          <a:xfrm>
            <a:off x="4908062" y="1891324"/>
            <a:ext cx="1805354" cy="461665"/>
          </a:xfrm>
          <a:prstGeom prst="rect">
            <a:avLst/>
          </a:prstGeom>
          <a:noFill/>
        </p:spPr>
        <p:txBody>
          <a:bodyPr wrap="square" rtlCol="0">
            <a:spAutoFit/>
          </a:bodyPr>
          <a:lstStyle/>
          <a:p>
            <a:pPr algn="ctr"/>
            <a:r>
              <a:rPr lang="en-US" sz="2400" b="1" dirty="0"/>
              <a:t>Article</a:t>
            </a:r>
          </a:p>
        </p:txBody>
      </p:sp>
      <p:cxnSp>
        <p:nvCxnSpPr>
          <p:cNvPr id="10" name="Straight Arrow Connector 9">
            <a:extLst>
              <a:ext uri="{FF2B5EF4-FFF2-40B4-BE49-F238E27FC236}">
                <a16:creationId xmlns:a16="http://schemas.microsoft.com/office/drawing/2014/main" id="{28E80EA2-77BC-2681-B9D8-370581049FA7}"/>
              </a:ext>
            </a:extLst>
          </p:cNvPr>
          <p:cNvCxnSpPr>
            <a:stCxn id="8" idx="2"/>
            <a:endCxn id="5" idx="0"/>
          </p:cNvCxnSpPr>
          <p:nvPr/>
        </p:nvCxnSpPr>
        <p:spPr>
          <a:xfrm flipH="1">
            <a:off x="5052647" y="2352989"/>
            <a:ext cx="758092" cy="798199"/>
          </a:xfrm>
          <a:prstGeom prst="straightConnector1">
            <a:avLst/>
          </a:prstGeom>
          <a:ln w="635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43F13A-0A86-327C-56CE-5A9AAECCE9CE}"/>
              </a:ext>
            </a:extLst>
          </p:cNvPr>
          <p:cNvSpPr txBox="1"/>
          <p:nvPr/>
        </p:nvSpPr>
        <p:spPr>
          <a:xfrm>
            <a:off x="7436338" y="4105397"/>
            <a:ext cx="1805354" cy="830997"/>
          </a:xfrm>
          <a:prstGeom prst="rect">
            <a:avLst/>
          </a:prstGeom>
          <a:noFill/>
        </p:spPr>
        <p:txBody>
          <a:bodyPr wrap="square" rtlCol="0">
            <a:spAutoFit/>
          </a:bodyPr>
          <a:lstStyle/>
          <a:p>
            <a:pPr algn="ctr"/>
            <a:r>
              <a:rPr lang="en-US" sz="2400" b="1" dirty="0"/>
              <a:t>Statistical theory</a:t>
            </a:r>
          </a:p>
        </p:txBody>
      </p:sp>
      <p:cxnSp>
        <p:nvCxnSpPr>
          <p:cNvPr id="13" name="Straight Arrow Connector 12">
            <a:extLst>
              <a:ext uri="{FF2B5EF4-FFF2-40B4-BE49-F238E27FC236}">
                <a16:creationId xmlns:a16="http://schemas.microsoft.com/office/drawing/2014/main" id="{3315C220-E080-B3D7-D33B-052B8EF77FDA}"/>
              </a:ext>
            </a:extLst>
          </p:cNvPr>
          <p:cNvCxnSpPr>
            <a:cxnSpLocks/>
            <a:stCxn id="12" idx="1"/>
            <a:endCxn id="14" idx="3"/>
          </p:cNvCxnSpPr>
          <p:nvPr/>
        </p:nvCxnSpPr>
        <p:spPr>
          <a:xfrm flipH="1">
            <a:off x="6463323" y="4520896"/>
            <a:ext cx="973015" cy="167968"/>
          </a:xfrm>
          <a:prstGeom prst="straightConnector1">
            <a:avLst/>
          </a:prstGeom>
          <a:ln w="635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A5F09D5-B39E-ECE0-52D5-C8DE0DC84475}"/>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2CEC4DC-8710-932D-4C21-1DDCA4C421D2}"/>
              </a:ext>
            </a:extLst>
          </p:cNvPr>
          <p:cNvSpPr txBox="1"/>
          <p:nvPr/>
        </p:nvSpPr>
        <p:spPr>
          <a:xfrm>
            <a:off x="6471139" y="5565897"/>
            <a:ext cx="1805354" cy="830997"/>
          </a:xfrm>
          <a:prstGeom prst="rect">
            <a:avLst/>
          </a:prstGeom>
          <a:noFill/>
        </p:spPr>
        <p:txBody>
          <a:bodyPr wrap="square" rtlCol="0">
            <a:spAutoFit/>
          </a:bodyPr>
          <a:lstStyle/>
          <a:p>
            <a:pPr algn="ctr"/>
            <a:r>
              <a:rPr lang="en-US" sz="2400" b="1" dirty="0"/>
              <a:t>Computer code</a:t>
            </a:r>
          </a:p>
        </p:txBody>
      </p:sp>
      <p:cxnSp>
        <p:nvCxnSpPr>
          <p:cNvPr id="19" name="Straight Arrow Connector 18">
            <a:extLst>
              <a:ext uri="{FF2B5EF4-FFF2-40B4-BE49-F238E27FC236}">
                <a16:creationId xmlns:a16="http://schemas.microsoft.com/office/drawing/2014/main" id="{8542433B-4B72-1B38-E181-5E20E490603B}"/>
              </a:ext>
            </a:extLst>
          </p:cNvPr>
          <p:cNvCxnSpPr>
            <a:cxnSpLocks/>
            <a:stCxn id="18" idx="1"/>
            <a:endCxn id="7" idx="2"/>
          </p:cNvCxnSpPr>
          <p:nvPr/>
        </p:nvCxnSpPr>
        <p:spPr>
          <a:xfrm flipH="1" flipV="1">
            <a:off x="5634892" y="5236308"/>
            <a:ext cx="836247" cy="745088"/>
          </a:xfrm>
          <a:prstGeom prst="straightConnector1">
            <a:avLst/>
          </a:prstGeom>
          <a:ln w="63500">
            <a:solidFill>
              <a:srgbClr val="FFC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EFBA65-9CA6-98F5-203B-C75FF0D98F25}"/>
              </a:ext>
            </a:extLst>
          </p:cNvPr>
          <p:cNvSpPr txBox="1"/>
          <p:nvPr/>
        </p:nvSpPr>
        <p:spPr>
          <a:xfrm>
            <a:off x="187570" y="4734900"/>
            <a:ext cx="2110154" cy="830997"/>
          </a:xfrm>
          <a:prstGeom prst="rect">
            <a:avLst/>
          </a:prstGeom>
          <a:noFill/>
        </p:spPr>
        <p:txBody>
          <a:bodyPr wrap="square" rtlCol="0">
            <a:spAutoFit/>
          </a:bodyPr>
          <a:lstStyle/>
          <a:p>
            <a:pPr algn="ctr"/>
            <a:r>
              <a:rPr lang="en-US" sz="2400" b="1" dirty="0"/>
              <a:t>Computational environment</a:t>
            </a:r>
          </a:p>
        </p:txBody>
      </p:sp>
      <p:cxnSp>
        <p:nvCxnSpPr>
          <p:cNvPr id="22" name="Straight Arrow Connector 21">
            <a:extLst>
              <a:ext uri="{FF2B5EF4-FFF2-40B4-BE49-F238E27FC236}">
                <a16:creationId xmlns:a16="http://schemas.microsoft.com/office/drawing/2014/main" id="{5BEE7FFA-BC54-EA0C-7EC3-8B2966425232}"/>
              </a:ext>
            </a:extLst>
          </p:cNvPr>
          <p:cNvCxnSpPr>
            <a:cxnSpLocks/>
            <a:stCxn id="21" idx="3"/>
            <a:endCxn id="4" idx="1"/>
          </p:cNvCxnSpPr>
          <p:nvPr/>
        </p:nvCxnSpPr>
        <p:spPr>
          <a:xfrm flipV="1">
            <a:off x="2297724" y="4697047"/>
            <a:ext cx="1336430" cy="453352"/>
          </a:xfrm>
          <a:prstGeom prst="straightConnector1">
            <a:avLst/>
          </a:prstGeom>
          <a:ln w="63500">
            <a:solidFill>
              <a:srgbClr val="0070C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3F7BD46-3269-FB6C-2E45-D3FDCBFEBFB9}"/>
              </a:ext>
            </a:extLst>
          </p:cNvPr>
          <p:cNvSpPr txBox="1"/>
          <p:nvPr/>
        </p:nvSpPr>
        <p:spPr>
          <a:xfrm>
            <a:off x="1144954" y="3926952"/>
            <a:ext cx="1152769" cy="461665"/>
          </a:xfrm>
          <a:prstGeom prst="rect">
            <a:avLst/>
          </a:prstGeom>
          <a:noFill/>
        </p:spPr>
        <p:txBody>
          <a:bodyPr wrap="square" rtlCol="0">
            <a:spAutoFit/>
          </a:bodyPr>
          <a:lstStyle/>
          <a:p>
            <a:pPr algn="ctr"/>
            <a:r>
              <a:rPr lang="en-US" sz="2400" b="1" dirty="0"/>
              <a:t>Data</a:t>
            </a:r>
          </a:p>
        </p:txBody>
      </p:sp>
      <p:cxnSp>
        <p:nvCxnSpPr>
          <p:cNvPr id="29" name="Straight Arrow Connector 28">
            <a:extLst>
              <a:ext uri="{FF2B5EF4-FFF2-40B4-BE49-F238E27FC236}">
                <a16:creationId xmlns:a16="http://schemas.microsoft.com/office/drawing/2014/main" id="{6C2753DB-1354-D00C-D341-CF6A8B779B70}"/>
              </a:ext>
            </a:extLst>
          </p:cNvPr>
          <p:cNvCxnSpPr>
            <a:cxnSpLocks/>
            <a:stCxn id="28" idx="3"/>
            <a:endCxn id="6" idx="3"/>
          </p:cNvCxnSpPr>
          <p:nvPr/>
        </p:nvCxnSpPr>
        <p:spPr>
          <a:xfrm flipV="1">
            <a:off x="2297723" y="4122982"/>
            <a:ext cx="2219569" cy="34803"/>
          </a:xfrm>
          <a:prstGeom prst="straightConnector1">
            <a:avLst/>
          </a:prstGeom>
          <a:ln w="63500">
            <a:solidFill>
              <a:srgbClr val="C00000"/>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48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Partial research compendium is not robust</a:t>
            </a:r>
          </a:p>
        </p:txBody>
      </p:sp>
      <p:sp>
        <p:nvSpPr>
          <p:cNvPr id="5" name="Rectangle 4">
            <a:extLst>
              <a:ext uri="{FF2B5EF4-FFF2-40B4-BE49-F238E27FC236}">
                <a16:creationId xmlns:a16="http://schemas.microsoft.com/office/drawing/2014/main" id="{9F7544BF-E3FD-DBA2-69FD-CA92DB66D199}"/>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37222E-4787-FBFD-A898-06A309196840}"/>
              </a:ext>
            </a:extLst>
          </p:cNvPr>
          <p:cNvSpPr txBox="1"/>
          <p:nvPr/>
        </p:nvSpPr>
        <p:spPr>
          <a:xfrm>
            <a:off x="4908062" y="1891324"/>
            <a:ext cx="1805354" cy="461665"/>
          </a:xfrm>
          <a:prstGeom prst="rect">
            <a:avLst/>
          </a:prstGeom>
          <a:noFill/>
        </p:spPr>
        <p:txBody>
          <a:bodyPr wrap="square" rtlCol="0">
            <a:spAutoFit/>
          </a:bodyPr>
          <a:lstStyle/>
          <a:p>
            <a:pPr algn="ctr"/>
            <a:r>
              <a:rPr lang="en-US" sz="2400" b="1" dirty="0"/>
              <a:t>Article</a:t>
            </a:r>
          </a:p>
        </p:txBody>
      </p:sp>
      <p:cxnSp>
        <p:nvCxnSpPr>
          <p:cNvPr id="10" name="Straight Arrow Connector 9">
            <a:extLst>
              <a:ext uri="{FF2B5EF4-FFF2-40B4-BE49-F238E27FC236}">
                <a16:creationId xmlns:a16="http://schemas.microsoft.com/office/drawing/2014/main" id="{28E80EA2-77BC-2681-B9D8-370581049FA7}"/>
              </a:ext>
            </a:extLst>
          </p:cNvPr>
          <p:cNvCxnSpPr>
            <a:stCxn id="8" idx="2"/>
            <a:endCxn id="5" idx="0"/>
          </p:cNvCxnSpPr>
          <p:nvPr/>
        </p:nvCxnSpPr>
        <p:spPr>
          <a:xfrm flipH="1">
            <a:off x="5052647" y="2352989"/>
            <a:ext cx="758092" cy="798199"/>
          </a:xfrm>
          <a:prstGeom prst="straightConnector1">
            <a:avLst/>
          </a:prstGeom>
          <a:ln w="635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43F13A-0A86-327C-56CE-5A9AAECCE9CE}"/>
              </a:ext>
            </a:extLst>
          </p:cNvPr>
          <p:cNvSpPr txBox="1"/>
          <p:nvPr/>
        </p:nvSpPr>
        <p:spPr>
          <a:xfrm>
            <a:off x="7436338" y="4105397"/>
            <a:ext cx="1805354" cy="830997"/>
          </a:xfrm>
          <a:prstGeom prst="rect">
            <a:avLst/>
          </a:prstGeom>
          <a:noFill/>
        </p:spPr>
        <p:txBody>
          <a:bodyPr wrap="square" rtlCol="0">
            <a:spAutoFit/>
          </a:bodyPr>
          <a:lstStyle/>
          <a:p>
            <a:pPr algn="ctr"/>
            <a:r>
              <a:rPr lang="en-US" sz="2400" b="1" dirty="0"/>
              <a:t>Statistical theory</a:t>
            </a:r>
          </a:p>
        </p:txBody>
      </p:sp>
      <p:cxnSp>
        <p:nvCxnSpPr>
          <p:cNvPr id="13" name="Straight Arrow Connector 12">
            <a:extLst>
              <a:ext uri="{FF2B5EF4-FFF2-40B4-BE49-F238E27FC236}">
                <a16:creationId xmlns:a16="http://schemas.microsoft.com/office/drawing/2014/main" id="{3315C220-E080-B3D7-D33B-052B8EF77FDA}"/>
              </a:ext>
            </a:extLst>
          </p:cNvPr>
          <p:cNvCxnSpPr>
            <a:cxnSpLocks/>
            <a:stCxn id="12" idx="1"/>
            <a:endCxn id="14" idx="3"/>
          </p:cNvCxnSpPr>
          <p:nvPr/>
        </p:nvCxnSpPr>
        <p:spPr>
          <a:xfrm flipH="1">
            <a:off x="6463323" y="4520896"/>
            <a:ext cx="973015" cy="167968"/>
          </a:xfrm>
          <a:prstGeom prst="straightConnector1">
            <a:avLst/>
          </a:prstGeom>
          <a:ln w="635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A5F09D5-B39E-ECE0-52D5-C8DE0DC84475}"/>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041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Research compendium</a:t>
            </a:r>
          </a:p>
        </p:txBody>
      </p:sp>
      <p:grpSp>
        <p:nvGrpSpPr>
          <p:cNvPr id="3" name="Group 2">
            <a:extLst>
              <a:ext uri="{FF2B5EF4-FFF2-40B4-BE49-F238E27FC236}">
                <a16:creationId xmlns:a16="http://schemas.microsoft.com/office/drawing/2014/main" id="{3207A82D-6D89-AC92-39E9-4EDCD5203BE4}"/>
              </a:ext>
            </a:extLst>
          </p:cNvPr>
          <p:cNvGrpSpPr/>
          <p:nvPr/>
        </p:nvGrpSpPr>
        <p:grpSpPr>
          <a:xfrm>
            <a:off x="3634154" y="3151188"/>
            <a:ext cx="2836985" cy="2094339"/>
            <a:chOff x="3634154" y="3151188"/>
            <a:chExt cx="2836985" cy="2094339"/>
          </a:xfrm>
        </p:grpSpPr>
        <p:sp>
          <p:nvSpPr>
            <p:cNvPr id="4" name="Right Triangle 3">
              <a:extLst>
                <a:ext uri="{FF2B5EF4-FFF2-40B4-BE49-F238E27FC236}">
                  <a16:creationId xmlns:a16="http://schemas.microsoft.com/office/drawing/2014/main" id="{230A0D0D-62F9-7996-F32E-5F14F56B9C47}"/>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F7544BF-E3FD-DBA2-69FD-CA92DB66D199}"/>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4184039-5643-A014-C2A9-3E4DC244D9CC}"/>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646C13-B9A3-7C83-A3D7-D44FB82D4951}"/>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5F09D5-B39E-ECE0-52D5-C8DE0DC84475}"/>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3290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Research compendium</a:t>
            </a:r>
          </a:p>
        </p:txBody>
      </p:sp>
      <p:grpSp>
        <p:nvGrpSpPr>
          <p:cNvPr id="8" name="Group 7">
            <a:extLst>
              <a:ext uri="{FF2B5EF4-FFF2-40B4-BE49-F238E27FC236}">
                <a16:creationId xmlns:a16="http://schemas.microsoft.com/office/drawing/2014/main" id="{27DFF364-C880-DF7E-E60B-3E28FC9EED14}"/>
              </a:ext>
            </a:extLst>
          </p:cNvPr>
          <p:cNvGrpSpPr/>
          <p:nvPr/>
        </p:nvGrpSpPr>
        <p:grpSpPr>
          <a:xfrm>
            <a:off x="3524738" y="3063631"/>
            <a:ext cx="3063631" cy="2258646"/>
            <a:chOff x="3524738" y="3063631"/>
            <a:chExt cx="3063631" cy="2258646"/>
          </a:xfrm>
        </p:grpSpPr>
        <p:grpSp>
          <p:nvGrpSpPr>
            <p:cNvPr id="3" name="Group 2">
              <a:extLst>
                <a:ext uri="{FF2B5EF4-FFF2-40B4-BE49-F238E27FC236}">
                  <a16:creationId xmlns:a16="http://schemas.microsoft.com/office/drawing/2014/main" id="{3207A82D-6D89-AC92-39E9-4EDCD5203BE4}"/>
                </a:ext>
              </a:extLst>
            </p:cNvPr>
            <p:cNvGrpSpPr/>
            <p:nvPr/>
          </p:nvGrpSpPr>
          <p:grpSpPr>
            <a:xfrm>
              <a:off x="3634154" y="3151188"/>
              <a:ext cx="2836985" cy="2094339"/>
              <a:chOff x="3634154" y="3151188"/>
              <a:chExt cx="2836985" cy="2094339"/>
            </a:xfrm>
          </p:grpSpPr>
          <p:sp>
            <p:nvSpPr>
              <p:cNvPr id="4" name="Right Triangle 3">
                <a:extLst>
                  <a:ext uri="{FF2B5EF4-FFF2-40B4-BE49-F238E27FC236}">
                    <a16:creationId xmlns:a16="http://schemas.microsoft.com/office/drawing/2014/main" id="{230A0D0D-62F9-7996-F32E-5F14F56B9C47}"/>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F7544BF-E3FD-DBA2-69FD-CA92DB66D199}"/>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4184039-5643-A014-C2A9-3E4DC244D9CC}"/>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646C13-B9A3-7C83-A3D7-D44FB82D4951}"/>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5F09D5-B39E-ECE0-52D5-C8DE0DC84475}"/>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455686E-423C-61DB-C11B-FBCB0B045688}"/>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42272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5A3953-6C3D-0B03-6C2E-E5DFF5F84FCE}"/>
              </a:ext>
            </a:extLst>
          </p:cNvPr>
          <p:cNvGrpSpPr/>
          <p:nvPr/>
        </p:nvGrpSpPr>
        <p:grpSpPr>
          <a:xfrm>
            <a:off x="3524738" y="3063631"/>
            <a:ext cx="3063631" cy="2258646"/>
            <a:chOff x="3524738" y="3063631"/>
            <a:chExt cx="3063631" cy="2258646"/>
          </a:xfrm>
        </p:grpSpPr>
        <p:grpSp>
          <p:nvGrpSpPr>
            <p:cNvPr id="9" name="Group 8">
              <a:extLst>
                <a:ext uri="{FF2B5EF4-FFF2-40B4-BE49-F238E27FC236}">
                  <a16:creationId xmlns:a16="http://schemas.microsoft.com/office/drawing/2014/main" id="{910FDF7A-CCE5-81A1-2842-C6790E351569}"/>
                </a:ext>
              </a:extLst>
            </p:cNvPr>
            <p:cNvGrpSpPr/>
            <p:nvPr/>
          </p:nvGrpSpPr>
          <p:grpSpPr>
            <a:xfrm>
              <a:off x="3634154" y="3151188"/>
              <a:ext cx="2836985" cy="2094339"/>
              <a:chOff x="3634154" y="3151188"/>
              <a:chExt cx="2836985" cy="2094339"/>
            </a:xfrm>
          </p:grpSpPr>
          <p:sp>
            <p:nvSpPr>
              <p:cNvPr id="11" name="Right Triangle 10">
                <a:extLst>
                  <a:ext uri="{FF2B5EF4-FFF2-40B4-BE49-F238E27FC236}">
                    <a16:creationId xmlns:a16="http://schemas.microsoft.com/office/drawing/2014/main" id="{14303AF8-7628-BC34-E3D8-793B503412DD}"/>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764ED4-B574-83FB-C04D-D6D130CB317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B16395-B6A5-D222-C2E9-4846E11590F5}"/>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78C223-4A96-1DB8-2377-9176D989550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7DACB6-C171-44A7-B290-9C7364DE2526}"/>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41574FF-52B6-3B11-1146-2F8479FDFDBF}"/>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Do we have all the pieces?</a:t>
            </a:r>
          </a:p>
        </p:txBody>
      </p:sp>
      <p:sp>
        <p:nvSpPr>
          <p:cNvPr id="4" name="Right Triangle 3">
            <a:extLst>
              <a:ext uri="{FF2B5EF4-FFF2-40B4-BE49-F238E27FC236}">
                <a16:creationId xmlns:a16="http://schemas.microsoft.com/office/drawing/2014/main" id="{230A0D0D-62F9-7996-F32E-5F14F56B9C47}"/>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F7544BF-E3FD-DBA2-69FD-CA92DB66D199}"/>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4184039-5643-A014-C2A9-3E4DC244D9CC}"/>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646C13-B9A3-7C83-A3D7-D44FB82D4951}"/>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5F09D5-B39E-ECE0-52D5-C8DE0DC84475}"/>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111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5A3953-6C3D-0B03-6C2E-E5DFF5F84FCE}"/>
              </a:ext>
            </a:extLst>
          </p:cNvPr>
          <p:cNvGrpSpPr/>
          <p:nvPr/>
        </p:nvGrpSpPr>
        <p:grpSpPr>
          <a:xfrm>
            <a:off x="3524738" y="3063631"/>
            <a:ext cx="3063631" cy="2258646"/>
            <a:chOff x="3524738" y="3063631"/>
            <a:chExt cx="3063631" cy="2258646"/>
          </a:xfrm>
        </p:grpSpPr>
        <p:grpSp>
          <p:nvGrpSpPr>
            <p:cNvPr id="9" name="Group 8">
              <a:extLst>
                <a:ext uri="{FF2B5EF4-FFF2-40B4-BE49-F238E27FC236}">
                  <a16:creationId xmlns:a16="http://schemas.microsoft.com/office/drawing/2014/main" id="{910FDF7A-CCE5-81A1-2842-C6790E351569}"/>
                </a:ext>
              </a:extLst>
            </p:cNvPr>
            <p:cNvGrpSpPr/>
            <p:nvPr/>
          </p:nvGrpSpPr>
          <p:grpSpPr>
            <a:xfrm>
              <a:off x="3634154" y="3151188"/>
              <a:ext cx="2836985" cy="2094339"/>
              <a:chOff x="3634154" y="3151188"/>
              <a:chExt cx="2836985" cy="2094339"/>
            </a:xfrm>
          </p:grpSpPr>
          <p:sp>
            <p:nvSpPr>
              <p:cNvPr id="11" name="Right Triangle 10">
                <a:extLst>
                  <a:ext uri="{FF2B5EF4-FFF2-40B4-BE49-F238E27FC236}">
                    <a16:creationId xmlns:a16="http://schemas.microsoft.com/office/drawing/2014/main" id="{14303AF8-7628-BC34-E3D8-793B503412DD}"/>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764ED4-B574-83FB-C04D-D6D130CB317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B16395-B6A5-D222-C2E9-4846E11590F5}"/>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78C223-4A96-1DB8-2377-9176D989550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7DACB6-C171-44A7-B290-9C7364DE2526}"/>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41574FF-52B6-3B11-1146-2F8479FDFDBF}"/>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Does code + data + compute create output?</a:t>
            </a:r>
          </a:p>
        </p:txBody>
      </p:sp>
      <p:sp>
        <p:nvSpPr>
          <p:cNvPr id="4" name="Right Triangle 3">
            <a:extLst>
              <a:ext uri="{FF2B5EF4-FFF2-40B4-BE49-F238E27FC236}">
                <a16:creationId xmlns:a16="http://schemas.microsoft.com/office/drawing/2014/main" id="{230A0D0D-62F9-7996-F32E-5F14F56B9C47}"/>
              </a:ext>
            </a:extLst>
          </p:cNvPr>
          <p:cNvSpPr/>
          <p:nvPr/>
        </p:nvSpPr>
        <p:spPr>
          <a:xfrm>
            <a:off x="3165231" y="447821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F7544BF-E3FD-DBA2-69FD-CA92DB66D199}"/>
              </a:ext>
            </a:extLst>
          </p:cNvPr>
          <p:cNvSpPr/>
          <p:nvPr/>
        </p:nvSpPr>
        <p:spPr>
          <a:xfrm>
            <a:off x="3981937" y="2680555"/>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646C13-B9A3-7C83-A3D7-D44FB82D4951}"/>
              </a:ext>
            </a:extLst>
          </p:cNvPr>
          <p:cNvSpPr/>
          <p:nvPr/>
        </p:nvSpPr>
        <p:spPr>
          <a:xfrm>
            <a:off x="4931507" y="444341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0A7C9755-D21D-5518-EAC6-BBB553CED1D3}"/>
              </a:ext>
            </a:extLst>
          </p:cNvPr>
          <p:cNvSpPr/>
          <p:nvPr/>
        </p:nvSpPr>
        <p:spPr>
          <a:xfrm rot="19044181">
            <a:off x="4168501" y="3413173"/>
            <a:ext cx="1618447" cy="8716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4184039-5643-A014-C2A9-3E4DC244D9CC}"/>
              </a:ext>
            </a:extLst>
          </p:cNvPr>
          <p:cNvSpPr/>
          <p:nvPr/>
        </p:nvSpPr>
        <p:spPr>
          <a:xfrm rot="10800000">
            <a:off x="3270739" y="444341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30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4C8F-8463-B719-0B3F-81F587E2A89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51BA7EC-7F91-BB5B-6D5B-515F94B812D4}"/>
              </a:ext>
            </a:extLst>
          </p:cNvPr>
          <p:cNvSpPr>
            <a:spLocks noGrp="1"/>
          </p:cNvSpPr>
          <p:nvPr>
            <p:ph idx="1"/>
          </p:nvPr>
        </p:nvSpPr>
        <p:spPr/>
        <p:txBody>
          <a:bodyPr>
            <a:normAutofit/>
          </a:bodyPr>
          <a:lstStyle/>
          <a:p>
            <a:pPr marL="0" indent="0" algn="ctr">
              <a:buNone/>
            </a:pPr>
            <a:r>
              <a:rPr lang="en-US" sz="4400" dirty="0"/>
              <a:t>Transparency and reproducibility of scientific publications does not stop at publication</a:t>
            </a:r>
          </a:p>
        </p:txBody>
      </p:sp>
    </p:spTree>
    <p:extLst>
      <p:ext uri="{BB962C8B-B14F-4D97-AF65-F5344CB8AC3E}">
        <p14:creationId xmlns:p14="http://schemas.microsoft.com/office/powerpoint/2010/main" val="4263075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5A3953-6C3D-0B03-6C2E-E5DFF5F84FCE}"/>
              </a:ext>
            </a:extLst>
          </p:cNvPr>
          <p:cNvGrpSpPr/>
          <p:nvPr/>
        </p:nvGrpSpPr>
        <p:grpSpPr>
          <a:xfrm>
            <a:off x="3524738" y="3063631"/>
            <a:ext cx="3063631" cy="2258646"/>
            <a:chOff x="3524738" y="3063631"/>
            <a:chExt cx="3063631" cy="2258646"/>
          </a:xfrm>
        </p:grpSpPr>
        <p:grpSp>
          <p:nvGrpSpPr>
            <p:cNvPr id="9" name="Group 8">
              <a:extLst>
                <a:ext uri="{FF2B5EF4-FFF2-40B4-BE49-F238E27FC236}">
                  <a16:creationId xmlns:a16="http://schemas.microsoft.com/office/drawing/2014/main" id="{910FDF7A-CCE5-81A1-2842-C6790E351569}"/>
                </a:ext>
              </a:extLst>
            </p:cNvPr>
            <p:cNvGrpSpPr/>
            <p:nvPr/>
          </p:nvGrpSpPr>
          <p:grpSpPr>
            <a:xfrm>
              <a:off x="3634154" y="3151188"/>
              <a:ext cx="2836985" cy="2094339"/>
              <a:chOff x="3634154" y="3151188"/>
              <a:chExt cx="2836985" cy="2094339"/>
            </a:xfrm>
          </p:grpSpPr>
          <p:sp>
            <p:nvSpPr>
              <p:cNvPr id="11" name="Right Triangle 10">
                <a:extLst>
                  <a:ext uri="{FF2B5EF4-FFF2-40B4-BE49-F238E27FC236}">
                    <a16:creationId xmlns:a16="http://schemas.microsoft.com/office/drawing/2014/main" id="{14303AF8-7628-BC34-E3D8-793B503412DD}"/>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764ED4-B574-83FB-C04D-D6D130CB317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B16395-B6A5-D222-C2E9-4846E11590F5}"/>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78C223-4A96-1DB8-2377-9176D989550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7DACB6-C171-44A7-B290-9C7364DE2526}"/>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41574FF-52B6-3B11-1146-2F8479FDFDBF}"/>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Data provenance is important</a:t>
            </a:r>
          </a:p>
        </p:txBody>
      </p:sp>
      <p:sp>
        <p:nvSpPr>
          <p:cNvPr id="6" name="Right Triangle 5">
            <a:extLst>
              <a:ext uri="{FF2B5EF4-FFF2-40B4-BE49-F238E27FC236}">
                <a16:creationId xmlns:a16="http://schemas.microsoft.com/office/drawing/2014/main" id="{84184039-5643-A014-C2A9-3E4DC244D9CC}"/>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FA10F0-5897-189B-BAEE-FCEDF5911D8E}"/>
              </a:ext>
            </a:extLst>
          </p:cNvPr>
          <p:cNvSpPr txBox="1"/>
          <p:nvPr/>
        </p:nvSpPr>
        <p:spPr>
          <a:xfrm>
            <a:off x="1203569" y="5376985"/>
            <a:ext cx="726831" cy="1446550"/>
          </a:xfrm>
          <a:prstGeom prst="rect">
            <a:avLst/>
          </a:prstGeom>
          <a:noFill/>
        </p:spPr>
        <p:txBody>
          <a:bodyPr wrap="square" rtlCol="0">
            <a:spAutoFit/>
          </a:bodyPr>
          <a:lstStyle/>
          <a:p>
            <a:r>
              <a:rPr lang="en-US" sz="8800" b="1" dirty="0"/>
              <a:t>?</a:t>
            </a:r>
          </a:p>
        </p:txBody>
      </p:sp>
      <p:cxnSp>
        <p:nvCxnSpPr>
          <p:cNvPr id="18" name="Straight Arrow Connector 17">
            <a:extLst>
              <a:ext uri="{FF2B5EF4-FFF2-40B4-BE49-F238E27FC236}">
                <a16:creationId xmlns:a16="http://schemas.microsoft.com/office/drawing/2014/main" id="{C8352376-6D36-31CD-D78E-28D15131E9D9}"/>
              </a:ext>
            </a:extLst>
          </p:cNvPr>
          <p:cNvCxnSpPr>
            <a:cxnSpLocks/>
            <a:stCxn id="3" idx="3"/>
            <a:endCxn id="6" idx="5"/>
          </p:cNvCxnSpPr>
          <p:nvPr/>
        </p:nvCxnSpPr>
        <p:spPr>
          <a:xfrm flipV="1">
            <a:off x="1930400" y="4662243"/>
            <a:ext cx="2586892" cy="1438017"/>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03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5A3953-6C3D-0B03-6C2E-E5DFF5F84FCE}"/>
              </a:ext>
            </a:extLst>
          </p:cNvPr>
          <p:cNvGrpSpPr/>
          <p:nvPr/>
        </p:nvGrpSpPr>
        <p:grpSpPr>
          <a:xfrm>
            <a:off x="3524738" y="3063631"/>
            <a:ext cx="3063631" cy="2258646"/>
            <a:chOff x="3524738" y="3063631"/>
            <a:chExt cx="3063631" cy="2258646"/>
          </a:xfrm>
        </p:grpSpPr>
        <p:grpSp>
          <p:nvGrpSpPr>
            <p:cNvPr id="9" name="Group 8">
              <a:extLst>
                <a:ext uri="{FF2B5EF4-FFF2-40B4-BE49-F238E27FC236}">
                  <a16:creationId xmlns:a16="http://schemas.microsoft.com/office/drawing/2014/main" id="{910FDF7A-CCE5-81A1-2842-C6790E351569}"/>
                </a:ext>
              </a:extLst>
            </p:cNvPr>
            <p:cNvGrpSpPr/>
            <p:nvPr/>
          </p:nvGrpSpPr>
          <p:grpSpPr>
            <a:xfrm>
              <a:off x="3634154" y="3151188"/>
              <a:ext cx="2836985" cy="2094339"/>
              <a:chOff x="3634154" y="3151188"/>
              <a:chExt cx="2836985" cy="2094339"/>
            </a:xfrm>
          </p:grpSpPr>
          <p:sp>
            <p:nvSpPr>
              <p:cNvPr id="11" name="Right Triangle 10">
                <a:extLst>
                  <a:ext uri="{FF2B5EF4-FFF2-40B4-BE49-F238E27FC236}">
                    <a16:creationId xmlns:a16="http://schemas.microsoft.com/office/drawing/2014/main" id="{14303AF8-7628-BC34-E3D8-793B503412DD}"/>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764ED4-B574-83FB-C04D-D6D130CB317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B16395-B6A5-D222-C2E9-4846E11590F5}"/>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78C223-4A96-1DB8-2377-9176D989550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7DACB6-C171-44A7-B290-9C7364DE2526}"/>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41574FF-52B6-3B11-1146-2F8479FDFDBF}"/>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Data access is important</a:t>
            </a:r>
          </a:p>
        </p:txBody>
      </p:sp>
      <p:sp>
        <p:nvSpPr>
          <p:cNvPr id="6" name="Right Triangle 5">
            <a:extLst>
              <a:ext uri="{FF2B5EF4-FFF2-40B4-BE49-F238E27FC236}">
                <a16:creationId xmlns:a16="http://schemas.microsoft.com/office/drawing/2014/main" id="{84184039-5643-A014-C2A9-3E4DC244D9CC}"/>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FA10F0-5897-189B-BAEE-FCEDF5911D8E}"/>
              </a:ext>
            </a:extLst>
          </p:cNvPr>
          <p:cNvSpPr txBox="1"/>
          <p:nvPr/>
        </p:nvSpPr>
        <p:spPr>
          <a:xfrm>
            <a:off x="1203569" y="5376985"/>
            <a:ext cx="726831" cy="1446550"/>
          </a:xfrm>
          <a:prstGeom prst="rect">
            <a:avLst/>
          </a:prstGeom>
          <a:noFill/>
        </p:spPr>
        <p:txBody>
          <a:bodyPr wrap="square" rtlCol="0">
            <a:spAutoFit/>
          </a:bodyPr>
          <a:lstStyle/>
          <a:p>
            <a:r>
              <a:rPr lang="en-US" sz="8800" b="1" dirty="0"/>
              <a:t>?</a:t>
            </a:r>
          </a:p>
        </p:txBody>
      </p:sp>
      <p:cxnSp>
        <p:nvCxnSpPr>
          <p:cNvPr id="18" name="Straight Arrow Connector 17">
            <a:extLst>
              <a:ext uri="{FF2B5EF4-FFF2-40B4-BE49-F238E27FC236}">
                <a16:creationId xmlns:a16="http://schemas.microsoft.com/office/drawing/2014/main" id="{C8352376-6D36-31CD-D78E-28D15131E9D9}"/>
              </a:ext>
            </a:extLst>
          </p:cNvPr>
          <p:cNvCxnSpPr>
            <a:cxnSpLocks/>
            <a:stCxn id="3" idx="3"/>
            <a:endCxn id="6" idx="5"/>
          </p:cNvCxnSpPr>
          <p:nvPr/>
        </p:nvCxnSpPr>
        <p:spPr>
          <a:xfrm flipV="1">
            <a:off x="1930400" y="4662243"/>
            <a:ext cx="2586892" cy="1438017"/>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A572D9B-C08A-5315-6A01-09A0825957E8}"/>
              </a:ext>
            </a:extLst>
          </p:cNvPr>
          <p:cNvPicPr>
            <a:picLocks noChangeAspect="1"/>
          </p:cNvPicPr>
          <p:nvPr/>
        </p:nvPicPr>
        <p:blipFill>
          <a:blip r:embed="rId3"/>
          <a:stretch>
            <a:fillRect/>
          </a:stretch>
        </p:blipFill>
        <p:spPr>
          <a:xfrm>
            <a:off x="350818" y="5236308"/>
            <a:ext cx="900518" cy="1325563"/>
          </a:xfrm>
          <a:prstGeom prst="rect">
            <a:avLst/>
          </a:prstGeom>
        </p:spPr>
      </p:pic>
    </p:spTree>
    <p:extLst>
      <p:ext uri="{BB962C8B-B14F-4D97-AF65-F5344CB8AC3E}">
        <p14:creationId xmlns:p14="http://schemas.microsoft.com/office/powerpoint/2010/main" val="1361052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access</a:t>
            </a:r>
          </a:p>
        </p:txBody>
      </p:sp>
      <p:sp>
        <p:nvSpPr>
          <p:cNvPr id="3" name="Content Placeholder 2"/>
          <p:cNvSpPr>
            <a:spLocks noGrp="1"/>
          </p:cNvSpPr>
          <p:nvPr>
            <p:ph idx="1"/>
          </p:nvPr>
        </p:nvSpPr>
        <p:spPr/>
        <p:txBody>
          <a:bodyPr>
            <a:normAutofit/>
          </a:bodyPr>
          <a:lstStyle/>
          <a:p>
            <a:pPr lvl="0"/>
            <a:r>
              <a:rPr lang="en-US" dirty="0"/>
              <a:t>Public-use and shared confidential data</a:t>
            </a:r>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5A3953-6C3D-0B03-6C2E-E5DFF5F84FCE}"/>
              </a:ext>
            </a:extLst>
          </p:cNvPr>
          <p:cNvGrpSpPr/>
          <p:nvPr/>
        </p:nvGrpSpPr>
        <p:grpSpPr>
          <a:xfrm>
            <a:off x="3524738" y="3063631"/>
            <a:ext cx="3063631" cy="2258646"/>
            <a:chOff x="3524738" y="3063631"/>
            <a:chExt cx="3063631" cy="2258646"/>
          </a:xfrm>
        </p:grpSpPr>
        <p:grpSp>
          <p:nvGrpSpPr>
            <p:cNvPr id="9" name="Group 8">
              <a:extLst>
                <a:ext uri="{FF2B5EF4-FFF2-40B4-BE49-F238E27FC236}">
                  <a16:creationId xmlns:a16="http://schemas.microsoft.com/office/drawing/2014/main" id="{910FDF7A-CCE5-81A1-2842-C6790E351569}"/>
                </a:ext>
              </a:extLst>
            </p:cNvPr>
            <p:cNvGrpSpPr/>
            <p:nvPr/>
          </p:nvGrpSpPr>
          <p:grpSpPr>
            <a:xfrm>
              <a:off x="3634154" y="3151188"/>
              <a:ext cx="2836985" cy="2094339"/>
              <a:chOff x="3634154" y="3151188"/>
              <a:chExt cx="2836985" cy="2094339"/>
            </a:xfrm>
          </p:grpSpPr>
          <p:sp>
            <p:nvSpPr>
              <p:cNvPr id="11" name="Right Triangle 10">
                <a:extLst>
                  <a:ext uri="{FF2B5EF4-FFF2-40B4-BE49-F238E27FC236}">
                    <a16:creationId xmlns:a16="http://schemas.microsoft.com/office/drawing/2014/main" id="{14303AF8-7628-BC34-E3D8-793B503412DD}"/>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764ED4-B574-83FB-C04D-D6D130CB317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B16395-B6A5-D222-C2E9-4846E11590F5}"/>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78C223-4A96-1DB8-2377-9176D989550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7DACB6-C171-44A7-B290-9C7364DE2526}"/>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41574FF-52B6-3B11-1146-2F8479FDFDBF}"/>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Correctness of code is important</a:t>
            </a:r>
          </a:p>
        </p:txBody>
      </p:sp>
      <p:sp>
        <p:nvSpPr>
          <p:cNvPr id="7" name="Rectangle 6">
            <a:extLst>
              <a:ext uri="{FF2B5EF4-FFF2-40B4-BE49-F238E27FC236}">
                <a16:creationId xmlns:a16="http://schemas.microsoft.com/office/drawing/2014/main" id="{D0646C13-B9A3-7C83-A3D7-D44FB82D4951}"/>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5F09D5-B39E-ECE0-52D5-C8DE0DC84475}"/>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DE1C8A-2869-73E5-E162-A0A4E9717A93}"/>
              </a:ext>
            </a:extLst>
          </p:cNvPr>
          <p:cNvSpPr txBox="1"/>
          <p:nvPr/>
        </p:nvSpPr>
        <p:spPr>
          <a:xfrm>
            <a:off x="5697414" y="5431630"/>
            <a:ext cx="476739" cy="1200329"/>
          </a:xfrm>
          <a:prstGeom prst="rect">
            <a:avLst/>
          </a:prstGeom>
          <a:noFill/>
        </p:spPr>
        <p:txBody>
          <a:bodyPr wrap="square" rtlCol="0">
            <a:spAutoFit/>
          </a:bodyPr>
          <a:lstStyle/>
          <a:p>
            <a:pPr algn="ctr"/>
            <a:r>
              <a:rPr lang="en-US" sz="3600" b="1" dirty="0"/>
              <a:t>?</a:t>
            </a:r>
            <a:br>
              <a:rPr lang="en-US" sz="3600" b="1" dirty="0"/>
            </a:br>
            <a:r>
              <a:rPr lang="en-US" sz="3600" b="1" dirty="0"/>
              <a:t>=</a:t>
            </a:r>
            <a:endParaRPr lang="en-US" b="1" dirty="0"/>
          </a:p>
        </p:txBody>
      </p:sp>
      <p:cxnSp>
        <p:nvCxnSpPr>
          <p:cNvPr id="20" name="Connector: Elbow 19">
            <a:extLst>
              <a:ext uri="{FF2B5EF4-FFF2-40B4-BE49-F238E27FC236}">
                <a16:creationId xmlns:a16="http://schemas.microsoft.com/office/drawing/2014/main" id="{C28AB78A-6FB7-133C-3279-953FF40287FA}"/>
              </a:ext>
            </a:extLst>
          </p:cNvPr>
          <p:cNvCxnSpPr>
            <a:stCxn id="7" idx="1"/>
            <a:endCxn id="3" idx="1"/>
          </p:cNvCxnSpPr>
          <p:nvPr/>
        </p:nvCxnSpPr>
        <p:spPr>
          <a:xfrm rot="10800000" flipH="1" flipV="1">
            <a:off x="5400430" y="4679645"/>
            <a:ext cx="296984" cy="1352150"/>
          </a:xfrm>
          <a:prstGeom prst="bentConnector3">
            <a:avLst>
              <a:gd name="adj1" fmla="val -76974"/>
            </a:avLst>
          </a:prstGeom>
          <a:ln w="666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EE4D22A7-BFC0-B545-82CF-26B2928E3309}"/>
              </a:ext>
            </a:extLst>
          </p:cNvPr>
          <p:cNvCxnSpPr>
            <a:cxnSpLocks/>
            <a:stCxn id="14" idx="3"/>
            <a:endCxn id="3" idx="3"/>
          </p:cNvCxnSpPr>
          <p:nvPr/>
        </p:nvCxnSpPr>
        <p:spPr>
          <a:xfrm flipH="1">
            <a:off x="6174153" y="4688864"/>
            <a:ext cx="289170" cy="1342931"/>
          </a:xfrm>
          <a:prstGeom prst="bentConnector3">
            <a:avLst>
              <a:gd name="adj1" fmla="val -79054"/>
            </a:avLst>
          </a:prstGeom>
          <a:ln w="666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372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5A3953-6C3D-0B03-6C2E-E5DFF5F84FCE}"/>
              </a:ext>
            </a:extLst>
          </p:cNvPr>
          <p:cNvGrpSpPr/>
          <p:nvPr/>
        </p:nvGrpSpPr>
        <p:grpSpPr>
          <a:xfrm>
            <a:off x="3524738" y="3063631"/>
            <a:ext cx="3063631" cy="2258646"/>
            <a:chOff x="3524738" y="3063631"/>
            <a:chExt cx="3063631" cy="2258646"/>
          </a:xfrm>
        </p:grpSpPr>
        <p:grpSp>
          <p:nvGrpSpPr>
            <p:cNvPr id="9" name="Group 8">
              <a:extLst>
                <a:ext uri="{FF2B5EF4-FFF2-40B4-BE49-F238E27FC236}">
                  <a16:creationId xmlns:a16="http://schemas.microsoft.com/office/drawing/2014/main" id="{910FDF7A-CCE5-81A1-2842-C6790E351569}"/>
                </a:ext>
              </a:extLst>
            </p:cNvPr>
            <p:cNvGrpSpPr/>
            <p:nvPr/>
          </p:nvGrpSpPr>
          <p:grpSpPr>
            <a:xfrm>
              <a:off x="3634154" y="3151188"/>
              <a:ext cx="2836985" cy="2094339"/>
              <a:chOff x="3634154" y="3151188"/>
              <a:chExt cx="2836985" cy="2094339"/>
            </a:xfrm>
          </p:grpSpPr>
          <p:sp>
            <p:nvSpPr>
              <p:cNvPr id="11" name="Right Triangle 10">
                <a:extLst>
                  <a:ext uri="{FF2B5EF4-FFF2-40B4-BE49-F238E27FC236}">
                    <a16:creationId xmlns:a16="http://schemas.microsoft.com/office/drawing/2014/main" id="{14303AF8-7628-BC34-E3D8-793B503412DD}"/>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764ED4-B574-83FB-C04D-D6D130CB317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B16395-B6A5-D222-C2E9-4846E11590F5}"/>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78C223-4A96-1DB8-2377-9176D989550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7DACB6-C171-44A7-B290-9C7364DE2526}"/>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41574FF-52B6-3B11-1146-2F8479FDFDBF}"/>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Is the computational environment completely defined?</a:t>
            </a:r>
          </a:p>
        </p:txBody>
      </p:sp>
      <p:sp>
        <p:nvSpPr>
          <p:cNvPr id="4" name="Right Triangle 3">
            <a:extLst>
              <a:ext uri="{FF2B5EF4-FFF2-40B4-BE49-F238E27FC236}">
                <a16:creationId xmlns:a16="http://schemas.microsoft.com/office/drawing/2014/main" id="{230A0D0D-62F9-7996-F32E-5F14F56B9C47}"/>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E0BAF7-34F3-B2AC-1E5E-CCE74EE63E57}"/>
              </a:ext>
            </a:extLst>
          </p:cNvPr>
          <p:cNvSpPr txBox="1"/>
          <p:nvPr/>
        </p:nvSpPr>
        <p:spPr>
          <a:xfrm>
            <a:off x="1500553" y="5087815"/>
            <a:ext cx="1836616" cy="1200329"/>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Stata 14</a:t>
            </a:r>
            <a:br>
              <a:rPr lang="en-US" dirty="0"/>
            </a:br>
            <a:r>
              <a:rPr lang="en-US" dirty="0"/>
              <a:t>MacOS 11.2</a:t>
            </a:r>
            <a:br>
              <a:rPr lang="en-US" dirty="0"/>
            </a:br>
            <a:r>
              <a:rPr lang="en-US" dirty="0"/>
              <a:t>+ 10 packages</a:t>
            </a:r>
            <a:br>
              <a:rPr lang="en-US" dirty="0"/>
            </a:br>
            <a:r>
              <a:rPr lang="en-US" dirty="0"/>
              <a:t>as of 2014</a:t>
            </a:r>
          </a:p>
        </p:txBody>
      </p:sp>
      <p:cxnSp>
        <p:nvCxnSpPr>
          <p:cNvPr id="18" name="Straight Arrow Connector 17">
            <a:extLst>
              <a:ext uri="{FF2B5EF4-FFF2-40B4-BE49-F238E27FC236}">
                <a16:creationId xmlns:a16="http://schemas.microsoft.com/office/drawing/2014/main" id="{EC5A892C-906A-4613-7FB6-0C4A1140BB9D}"/>
              </a:ext>
            </a:extLst>
          </p:cNvPr>
          <p:cNvCxnSpPr>
            <a:stCxn id="3" idx="3"/>
          </p:cNvCxnSpPr>
          <p:nvPr/>
        </p:nvCxnSpPr>
        <p:spPr>
          <a:xfrm flipV="1">
            <a:off x="3337169" y="5245527"/>
            <a:ext cx="504092" cy="442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585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5A3953-6C3D-0B03-6C2E-E5DFF5F84FCE}"/>
              </a:ext>
            </a:extLst>
          </p:cNvPr>
          <p:cNvGrpSpPr/>
          <p:nvPr/>
        </p:nvGrpSpPr>
        <p:grpSpPr>
          <a:xfrm>
            <a:off x="3524738" y="3063631"/>
            <a:ext cx="3063631" cy="2258646"/>
            <a:chOff x="3524738" y="3063631"/>
            <a:chExt cx="3063631" cy="2258646"/>
          </a:xfrm>
        </p:grpSpPr>
        <p:grpSp>
          <p:nvGrpSpPr>
            <p:cNvPr id="9" name="Group 8">
              <a:extLst>
                <a:ext uri="{FF2B5EF4-FFF2-40B4-BE49-F238E27FC236}">
                  <a16:creationId xmlns:a16="http://schemas.microsoft.com/office/drawing/2014/main" id="{910FDF7A-CCE5-81A1-2842-C6790E351569}"/>
                </a:ext>
              </a:extLst>
            </p:cNvPr>
            <p:cNvGrpSpPr/>
            <p:nvPr/>
          </p:nvGrpSpPr>
          <p:grpSpPr>
            <a:xfrm>
              <a:off x="3634154" y="3151188"/>
              <a:ext cx="2836985" cy="2094339"/>
              <a:chOff x="3634154" y="3151188"/>
              <a:chExt cx="2836985" cy="2094339"/>
            </a:xfrm>
          </p:grpSpPr>
          <p:sp>
            <p:nvSpPr>
              <p:cNvPr id="11" name="Right Triangle 10">
                <a:extLst>
                  <a:ext uri="{FF2B5EF4-FFF2-40B4-BE49-F238E27FC236}">
                    <a16:creationId xmlns:a16="http://schemas.microsoft.com/office/drawing/2014/main" id="{14303AF8-7628-BC34-E3D8-793B503412DD}"/>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764ED4-B574-83FB-C04D-D6D130CB317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B16395-B6A5-D222-C2E9-4846E11590F5}"/>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78C223-4A96-1DB8-2377-9176D989550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7DACB6-C171-44A7-B290-9C7364DE2526}"/>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41574FF-52B6-3B11-1146-2F8479FDFDBF}"/>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Is the computational environment completely defined?</a:t>
            </a:r>
          </a:p>
        </p:txBody>
      </p:sp>
      <p:sp>
        <p:nvSpPr>
          <p:cNvPr id="4" name="Right Triangle 3">
            <a:extLst>
              <a:ext uri="{FF2B5EF4-FFF2-40B4-BE49-F238E27FC236}">
                <a16:creationId xmlns:a16="http://schemas.microsoft.com/office/drawing/2014/main" id="{230A0D0D-62F9-7996-F32E-5F14F56B9C47}"/>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E0BAF7-34F3-B2AC-1E5E-CCE74EE63E57}"/>
              </a:ext>
            </a:extLst>
          </p:cNvPr>
          <p:cNvSpPr txBox="1"/>
          <p:nvPr/>
        </p:nvSpPr>
        <p:spPr>
          <a:xfrm>
            <a:off x="828431" y="5087815"/>
            <a:ext cx="2508738" cy="1200329"/>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R 3.6.2</a:t>
            </a:r>
            <a:br>
              <a:rPr lang="en-US" dirty="0"/>
            </a:br>
            <a:r>
              <a:rPr lang="en-US" dirty="0"/>
              <a:t>Ubuntu 14.4</a:t>
            </a:r>
            <a:br>
              <a:rPr lang="en-US" dirty="0"/>
            </a:br>
            <a:r>
              <a:rPr lang="en-US" dirty="0"/>
              <a:t>+ gazillion libraries </a:t>
            </a:r>
            <a:br>
              <a:rPr lang="en-US" dirty="0"/>
            </a:br>
            <a:r>
              <a:rPr lang="en-US" dirty="0"/>
              <a:t>as of 2014</a:t>
            </a:r>
          </a:p>
        </p:txBody>
      </p:sp>
      <p:cxnSp>
        <p:nvCxnSpPr>
          <p:cNvPr id="18" name="Straight Arrow Connector 17">
            <a:extLst>
              <a:ext uri="{FF2B5EF4-FFF2-40B4-BE49-F238E27FC236}">
                <a16:creationId xmlns:a16="http://schemas.microsoft.com/office/drawing/2014/main" id="{EC5A892C-906A-4613-7FB6-0C4A1140BB9D}"/>
              </a:ext>
            </a:extLst>
          </p:cNvPr>
          <p:cNvCxnSpPr>
            <a:cxnSpLocks/>
            <a:stCxn id="3" idx="3"/>
          </p:cNvCxnSpPr>
          <p:nvPr/>
        </p:nvCxnSpPr>
        <p:spPr>
          <a:xfrm flipV="1">
            <a:off x="3337169" y="5245527"/>
            <a:ext cx="504092" cy="442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556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5A3953-6C3D-0B03-6C2E-E5DFF5F84FCE}"/>
              </a:ext>
            </a:extLst>
          </p:cNvPr>
          <p:cNvGrpSpPr/>
          <p:nvPr/>
        </p:nvGrpSpPr>
        <p:grpSpPr>
          <a:xfrm>
            <a:off x="3524738" y="3063631"/>
            <a:ext cx="3063631" cy="2258646"/>
            <a:chOff x="3524738" y="3063631"/>
            <a:chExt cx="3063631" cy="2258646"/>
          </a:xfrm>
        </p:grpSpPr>
        <p:grpSp>
          <p:nvGrpSpPr>
            <p:cNvPr id="9" name="Group 8">
              <a:extLst>
                <a:ext uri="{FF2B5EF4-FFF2-40B4-BE49-F238E27FC236}">
                  <a16:creationId xmlns:a16="http://schemas.microsoft.com/office/drawing/2014/main" id="{910FDF7A-CCE5-81A1-2842-C6790E351569}"/>
                </a:ext>
              </a:extLst>
            </p:cNvPr>
            <p:cNvGrpSpPr/>
            <p:nvPr/>
          </p:nvGrpSpPr>
          <p:grpSpPr>
            <a:xfrm>
              <a:off x="3634154" y="3151188"/>
              <a:ext cx="2836985" cy="2094339"/>
              <a:chOff x="3634154" y="3151188"/>
              <a:chExt cx="2836985" cy="2094339"/>
            </a:xfrm>
          </p:grpSpPr>
          <p:sp>
            <p:nvSpPr>
              <p:cNvPr id="11" name="Right Triangle 10">
                <a:extLst>
                  <a:ext uri="{FF2B5EF4-FFF2-40B4-BE49-F238E27FC236}">
                    <a16:creationId xmlns:a16="http://schemas.microsoft.com/office/drawing/2014/main" id="{14303AF8-7628-BC34-E3D8-793B503412DD}"/>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764ED4-B574-83FB-C04D-D6D130CB317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B16395-B6A5-D222-C2E9-4846E11590F5}"/>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78C223-4A96-1DB8-2377-9176D989550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7DACB6-C171-44A7-B290-9C7364DE2526}"/>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41574FF-52B6-3B11-1146-2F8479FDFDBF}"/>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Is the computational environment completely defined?</a:t>
            </a:r>
          </a:p>
        </p:txBody>
      </p:sp>
      <p:sp>
        <p:nvSpPr>
          <p:cNvPr id="4" name="Right Triangle 3">
            <a:extLst>
              <a:ext uri="{FF2B5EF4-FFF2-40B4-BE49-F238E27FC236}">
                <a16:creationId xmlns:a16="http://schemas.microsoft.com/office/drawing/2014/main" id="{230A0D0D-62F9-7996-F32E-5F14F56B9C47}"/>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E0BAF7-34F3-B2AC-1E5E-CCE74EE63E57}"/>
              </a:ext>
            </a:extLst>
          </p:cNvPr>
          <p:cNvSpPr txBox="1"/>
          <p:nvPr/>
        </p:nvSpPr>
        <p:spPr>
          <a:xfrm>
            <a:off x="828431" y="5087815"/>
            <a:ext cx="2508738" cy="923330"/>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Julia 1.4 + packages</a:t>
            </a:r>
            <a:br>
              <a:rPr lang="en-US" dirty="0"/>
            </a:br>
            <a:r>
              <a:rPr lang="en-US" dirty="0"/>
              <a:t>Rocky OS 9</a:t>
            </a:r>
            <a:br>
              <a:rPr lang="en-US" dirty="0"/>
            </a:br>
            <a:r>
              <a:rPr lang="en-US" dirty="0"/>
              <a:t>+ 250 Nvidia GPUs 8GB </a:t>
            </a:r>
          </a:p>
        </p:txBody>
      </p:sp>
      <p:cxnSp>
        <p:nvCxnSpPr>
          <p:cNvPr id="18" name="Straight Arrow Connector 17">
            <a:extLst>
              <a:ext uri="{FF2B5EF4-FFF2-40B4-BE49-F238E27FC236}">
                <a16:creationId xmlns:a16="http://schemas.microsoft.com/office/drawing/2014/main" id="{EC5A892C-906A-4613-7FB6-0C4A1140BB9D}"/>
              </a:ext>
            </a:extLst>
          </p:cNvPr>
          <p:cNvCxnSpPr>
            <a:cxnSpLocks/>
            <a:stCxn id="3" idx="3"/>
          </p:cNvCxnSpPr>
          <p:nvPr/>
        </p:nvCxnSpPr>
        <p:spPr>
          <a:xfrm flipV="1">
            <a:off x="3337169" y="5245527"/>
            <a:ext cx="504092" cy="3039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701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35705" y="301100"/>
            <a:ext cx="8114190" cy="5509200"/>
          </a:xfrm>
          <a:prstGeom prst="rect">
            <a:avLst/>
          </a:prstGeom>
          <a:noFill/>
        </p:spPr>
        <p:txBody>
          <a:bodyPr wrap="square" rtlCol="0">
            <a:spAutoFit/>
          </a:bodyPr>
          <a:lstStyle/>
          <a:p>
            <a:pPr algn="ctr"/>
            <a:r>
              <a:rPr lang="en-US" sz="8800" dirty="0">
                <a:solidFill>
                  <a:schemeClr val="bg1"/>
                </a:solidFill>
              </a:rPr>
              <a:t>Computational empathy</a:t>
            </a:r>
          </a:p>
          <a:p>
            <a:pPr algn="ctr"/>
            <a:r>
              <a:rPr lang="en-US" sz="8800" dirty="0">
                <a:solidFill>
                  <a:schemeClr val="bg1"/>
                </a:solidFill>
              </a:rPr>
              <a:t>= “pity the poor replicator”</a:t>
            </a:r>
            <a:endParaRPr lang="en-US" dirty="0">
              <a:solidFill>
                <a:schemeClr val="bg1"/>
              </a:solidFill>
            </a:endParaRPr>
          </a:p>
        </p:txBody>
      </p:sp>
    </p:spTree>
    <p:extLst>
      <p:ext uri="{BB962C8B-B14F-4D97-AF65-F5344CB8AC3E}">
        <p14:creationId xmlns:p14="http://schemas.microsoft.com/office/powerpoint/2010/main" val="130831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B0DB0A-1E7F-3A1D-42DF-846DEFB182EE}"/>
              </a:ext>
            </a:extLst>
          </p:cNvPr>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270507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35705" y="301100"/>
            <a:ext cx="8114190" cy="4154984"/>
          </a:xfrm>
          <a:prstGeom prst="rect">
            <a:avLst/>
          </a:prstGeom>
          <a:noFill/>
        </p:spPr>
        <p:txBody>
          <a:bodyPr wrap="square" rtlCol="0">
            <a:spAutoFit/>
          </a:bodyPr>
          <a:lstStyle/>
          <a:p>
            <a:pPr algn="ctr"/>
            <a:r>
              <a:rPr lang="en-US" sz="8800" dirty="0">
                <a:solidFill>
                  <a:schemeClr val="bg1"/>
                </a:solidFill>
              </a:rPr>
              <a:t>Computational empathy</a:t>
            </a:r>
          </a:p>
          <a:p>
            <a:pPr algn="ctr"/>
            <a:r>
              <a:rPr lang="en-US" sz="8800" dirty="0">
                <a:solidFill>
                  <a:schemeClr val="bg1"/>
                </a:solidFill>
              </a:rPr>
              <a:t>= transparency</a:t>
            </a:r>
            <a:endParaRPr lang="en-US" dirty="0">
              <a:solidFill>
                <a:schemeClr val="bg1"/>
              </a:solidFill>
            </a:endParaRPr>
          </a:p>
        </p:txBody>
      </p:sp>
    </p:spTree>
    <p:extLst>
      <p:ext uri="{BB962C8B-B14F-4D97-AF65-F5344CB8AC3E}">
        <p14:creationId xmlns:p14="http://schemas.microsoft.com/office/powerpoint/2010/main" val="3326662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Context</a:t>
            </a:r>
            <a:endParaRPr lang="en-US" dirty="0">
              <a:solidFill>
                <a:schemeClr val="bg1"/>
              </a:solidFill>
            </a:endParaRPr>
          </a:p>
        </p:txBody>
      </p:sp>
    </p:spTree>
    <p:extLst>
      <p:ext uri="{BB962C8B-B14F-4D97-AF65-F5344CB8AC3E}">
        <p14:creationId xmlns:p14="http://schemas.microsoft.com/office/powerpoint/2010/main" val="1383908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2028616"/>
            <a:ext cx="8114190" cy="2800767"/>
          </a:xfrm>
          <a:prstGeom prst="rect">
            <a:avLst/>
          </a:prstGeom>
          <a:noFill/>
        </p:spPr>
        <p:txBody>
          <a:bodyPr wrap="square" rtlCol="0">
            <a:spAutoFit/>
          </a:bodyPr>
          <a:lstStyle/>
          <a:p>
            <a:pPr algn="ctr"/>
            <a:r>
              <a:rPr lang="en-US" sz="8800" dirty="0">
                <a:solidFill>
                  <a:schemeClr val="bg1"/>
                </a:solidFill>
              </a:rPr>
              <a:t>Monitoring</a:t>
            </a:r>
          </a:p>
          <a:p>
            <a:pPr algn="ctr"/>
            <a:r>
              <a:rPr lang="en-US" sz="8800" dirty="0">
                <a:solidFill>
                  <a:schemeClr val="bg1"/>
                </a:solidFill>
              </a:rPr>
              <a:t>transparency</a:t>
            </a:r>
            <a:endParaRPr lang="en-US" dirty="0">
              <a:solidFill>
                <a:schemeClr val="bg1"/>
              </a:solidFill>
            </a:endParaRPr>
          </a:p>
        </p:txBody>
      </p:sp>
    </p:spTree>
    <p:extLst>
      <p:ext uri="{BB962C8B-B14F-4D97-AF65-F5344CB8AC3E}">
        <p14:creationId xmlns:p14="http://schemas.microsoft.com/office/powerpoint/2010/main" val="31566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EEB5A-3E76-AEF1-EC85-E2B47645A2D8}"/>
              </a:ext>
            </a:extLst>
          </p:cNvPr>
          <p:cNvSpPr>
            <a:spLocks noGrp="1"/>
          </p:cNvSpPr>
          <p:nvPr>
            <p:ph type="title"/>
          </p:nvPr>
        </p:nvSpPr>
        <p:spPr/>
        <p:txBody>
          <a:bodyPr/>
          <a:lstStyle/>
          <a:p>
            <a:r>
              <a:rPr lang="en-US" dirty="0"/>
              <a:t>Journals check different things</a:t>
            </a:r>
          </a:p>
        </p:txBody>
      </p:sp>
      <p:sp>
        <p:nvSpPr>
          <p:cNvPr id="3" name="Content Placeholder 2">
            <a:extLst>
              <a:ext uri="{FF2B5EF4-FFF2-40B4-BE49-F238E27FC236}">
                <a16:creationId xmlns:a16="http://schemas.microsoft.com/office/drawing/2014/main" id="{B67C12AE-81F0-6B5B-F44E-6C6D0AA1AB71}"/>
              </a:ext>
            </a:extLst>
          </p:cNvPr>
          <p:cNvSpPr>
            <a:spLocks noGrp="1"/>
          </p:cNvSpPr>
          <p:nvPr>
            <p:ph idx="1"/>
          </p:nvPr>
        </p:nvSpPr>
        <p:spPr/>
        <p:txBody>
          <a:bodyPr/>
          <a:lstStyle/>
          <a:p>
            <a:r>
              <a:rPr lang="en-US" b="1" u="sng" dirty="0"/>
              <a:t>AEA</a:t>
            </a:r>
            <a:r>
              <a:rPr lang="en-US" dirty="0"/>
              <a:t>: after acceptance, is code complete, is data cited, does code run (if data accessible)</a:t>
            </a:r>
          </a:p>
          <a:p>
            <a:r>
              <a:rPr lang="en-US" b="1" u="sng" dirty="0"/>
              <a:t>AJPS</a:t>
            </a:r>
            <a:r>
              <a:rPr lang="en-US" dirty="0"/>
              <a:t>: after acceptance, is data documented, is code complete, does code run (if data accessible)?</a:t>
            </a:r>
          </a:p>
          <a:p>
            <a:r>
              <a:rPr lang="en-US" b="1" u="sng" dirty="0"/>
              <a:t>CJE</a:t>
            </a:r>
            <a:r>
              <a:rPr lang="en-US" dirty="0"/>
              <a:t>: after acceptance, is package plausibly complete?</a:t>
            </a:r>
          </a:p>
          <a:p>
            <a:r>
              <a:rPr lang="en-US" b="1" u="sng" dirty="0"/>
              <a:t>Astrophysics</a:t>
            </a:r>
            <a:r>
              <a:rPr lang="en-US" dirty="0"/>
              <a:t>: are data properly cited, are interactive graphics also accessible, is data standardized?</a:t>
            </a:r>
          </a:p>
        </p:txBody>
      </p:sp>
    </p:spTree>
    <p:extLst>
      <p:ext uri="{BB962C8B-B14F-4D97-AF65-F5344CB8AC3E}">
        <p14:creationId xmlns:p14="http://schemas.microsoft.com/office/powerpoint/2010/main" val="3458670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2028616"/>
            <a:ext cx="8114190" cy="2800767"/>
          </a:xfrm>
          <a:prstGeom prst="rect">
            <a:avLst/>
          </a:prstGeom>
          <a:noFill/>
        </p:spPr>
        <p:txBody>
          <a:bodyPr wrap="square" rtlCol="0">
            <a:spAutoFit/>
          </a:bodyPr>
          <a:lstStyle/>
          <a:p>
            <a:pPr algn="ctr"/>
            <a:r>
              <a:rPr lang="en-US" sz="8800" dirty="0">
                <a:solidFill>
                  <a:schemeClr val="bg1"/>
                </a:solidFill>
              </a:rPr>
              <a:t>Monitoring</a:t>
            </a:r>
          </a:p>
          <a:p>
            <a:pPr algn="ctr"/>
            <a:r>
              <a:rPr lang="en-US" sz="8800" dirty="0">
                <a:solidFill>
                  <a:schemeClr val="bg1"/>
                </a:solidFill>
              </a:rPr>
              <a:t>transparency</a:t>
            </a:r>
            <a:endParaRPr lang="en-US" dirty="0">
              <a:solidFill>
                <a:schemeClr val="bg1"/>
              </a:solidFill>
            </a:endParaRPr>
          </a:p>
        </p:txBody>
      </p:sp>
    </p:spTree>
    <p:extLst>
      <p:ext uri="{BB962C8B-B14F-4D97-AF65-F5344CB8AC3E}">
        <p14:creationId xmlns:p14="http://schemas.microsoft.com/office/powerpoint/2010/main" val="2065860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EEB5A-3E76-AEF1-EC85-E2B47645A2D8}"/>
              </a:ext>
            </a:extLst>
          </p:cNvPr>
          <p:cNvSpPr>
            <a:spLocks noGrp="1"/>
          </p:cNvSpPr>
          <p:nvPr>
            <p:ph type="title"/>
          </p:nvPr>
        </p:nvSpPr>
        <p:spPr/>
        <p:txBody>
          <a:bodyPr/>
          <a:lstStyle/>
          <a:p>
            <a:r>
              <a:rPr lang="en-US" dirty="0"/>
              <a:t>Journals are not the end…</a:t>
            </a:r>
          </a:p>
        </p:txBody>
      </p:sp>
      <p:sp>
        <p:nvSpPr>
          <p:cNvPr id="3" name="Content Placeholder 2">
            <a:extLst>
              <a:ext uri="{FF2B5EF4-FFF2-40B4-BE49-F238E27FC236}">
                <a16:creationId xmlns:a16="http://schemas.microsoft.com/office/drawing/2014/main" id="{B67C12AE-81F0-6B5B-F44E-6C6D0AA1AB71}"/>
              </a:ext>
            </a:extLst>
          </p:cNvPr>
          <p:cNvSpPr>
            <a:spLocks noGrp="1"/>
          </p:cNvSpPr>
          <p:nvPr>
            <p:ph idx="1"/>
          </p:nvPr>
        </p:nvSpPr>
        <p:spPr/>
        <p:txBody>
          <a:bodyPr/>
          <a:lstStyle/>
          <a:p>
            <a:r>
              <a:rPr lang="en-US" dirty="0"/>
              <a:t>Reproducibility and replicability is checked in graduate class work (even in undergraduate!)</a:t>
            </a:r>
          </a:p>
          <a:p>
            <a:r>
              <a:rPr lang="en-US" dirty="0"/>
              <a:t>Replication Games!</a:t>
            </a:r>
          </a:p>
          <a:p>
            <a:r>
              <a:rPr lang="en-US" dirty="0"/>
              <a:t>Articles build on the foundations laid by others</a:t>
            </a:r>
          </a:p>
          <a:p>
            <a:pPr lvl="1"/>
            <a:r>
              <a:rPr lang="en-US" dirty="0"/>
              <a:t>Rely on previous findings</a:t>
            </a:r>
          </a:p>
          <a:p>
            <a:pPr lvl="1"/>
            <a:r>
              <a:rPr lang="en-US" dirty="0"/>
              <a:t>Question and recompute previous findings</a:t>
            </a:r>
          </a:p>
        </p:txBody>
      </p:sp>
    </p:spTree>
    <p:extLst>
      <p:ext uri="{BB962C8B-B14F-4D97-AF65-F5344CB8AC3E}">
        <p14:creationId xmlns:p14="http://schemas.microsoft.com/office/powerpoint/2010/main" val="1047885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8776-3282-A472-031B-7F5255C33CA5}"/>
              </a:ext>
            </a:extLst>
          </p:cNvPr>
          <p:cNvSpPr>
            <a:spLocks noGrp="1"/>
          </p:cNvSpPr>
          <p:nvPr>
            <p:ph type="title"/>
          </p:nvPr>
        </p:nvSpPr>
        <p:spPr/>
        <p:txBody>
          <a:bodyPr/>
          <a:lstStyle/>
          <a:p>
            <a:r>
              <a:rPr lang="en-US" dirty="0"/>
              <a:t>Painful when it fails</a:t>
            </a:r>
          </a:p>
        </p:txBody>
      </p:sp>
      <p:pic>
        <p:nvPicPr>
          <p:cNvPr id="5" name="Content Placeholder 4">
            <a:extLst>
              <a:ext uri="{FF2B5EF4-FFF2-40B4-BE49-F238E27FC236}">
                <a16:creationId xmlns:a16="http://schemas.microsoft.com/office/drawing/2014/main" id="{E56D4FBD-74EC-4F74-DC6B-1359D131F9F4}"/>
              </a:ext>
            </a:extLst>
          </p:cNvPr>
          <p:cNvPicPr>
            <a:picLocks noGrp="1" noChangeAspect="1"/>
          </p:cNvPicPr>
          <p:nvPr>
            <p:ph sz="half" idx="1"/>
          </p:nvPr>
        </p:nvPicPr>
        <p:blipFill>
          <a:blip r:embed="rId2"/>
          <a:stretch>
            <a:fillRect/>
          </a:stretch>
        </p:blipFill>
        <p:spPr>
          <a:xfrm>
            <a:off x="838200" y="2122858"/>
            <a:ext cx="5181600" cy="3756872"/>
          </a:xfrm>
        </p:spPr>
      </p:pic>
      <p:pic>
        <p:nvPicPr>
          <p:cNvPr id="8" name="Content Placeholder 7">
            <a:extLst>
              <a:ext uri="{FF2B5EF4-FFF2-40B4-BE49-F238E27FC236}">
                <a16:creationId xmlns:a16="http://schemas.microsoft.com/office/drawing/2014/main" id="{FE0F9CE9-0804-A3CA-7615-4F143BC42A9E}"/>
              </a:ext>
            </a:extLst>
          </p:cNvPr>
          <p:cNvPicPr>
            <a:picLocks noGrp="1" noChangeAspect="1"/>
          </p:cNvPicPr>
          <p:nvPr>
            <p:ph sz="half" idx="2"/>
          </p:nvPr>
        </p:nvPicPr>
        <p:blipFill>
          <a:blip r:embed="rId3"/>
          <a:stretch>
            <a:fillRect/>
          </a:stretch>
        </p:blipFill>
        <p:spPr>
          <a:xfrm>
            <a:off x="6172200" y="2088088"/>
            <a:ext cx="5181600" cy="3826412"/>
          </a:xfrm>
        </p:spPr>
      </p:pic>
    </p:spTree>
    <p:extLst>
      <p:ext uri="{BB962C8B-B14F-4D97-AF65-F5344CB8AC3E}">
        <p14:creationId xmlns:p14="http://schemas.microsoft.com/office/powerpoint/2010/main" val="3628778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2E0F-0764-71D3-1E09-9F4654D916BF}"/>
              </a:ext>
            </a:extLst>
          </p:cNvPr>
          <p:cNvSpPr>
            <a:spLocks noGrp="1"/>
          </p:cNvSpPr>
          <p:nvPr>
            <p:ph type="title"/>
          </p:nvPr>
        </p:nvSpPr>
        <p:spPr/>
        <p:txBody>
          <a:bodyPr/>
          <a:lstStyle/>
          <a:p>
            <a:r>
              <a:rPr lang="en-US" dirty="0"/>
              <a:t>Correction of the academic record</a:t>
            </a:r>
          </a:p>
        </p:txBody>
      </p:sp>
      <p:pic>
        <p:nvPicPr>
          <p:cNvPr id="5" name="Content Placeholder 4">
            <a:extLst>
              <a:ext uri="{FF2B5EF4-FFF2-40B4-BE49-F238E27FC236}">
                <a16:creationId xmlns:a16="http://schemas.microsoft.com/office/drawing/2014/main" id="{0DD6C5B7-F3F0-F166-7899-9E130FD42D65}"/>
              </a:ext>
            </a:extLst>
          </p:cNvPr>
          <p:cNvPicPr>
            <a:picLocks noGrp="1" noChangeAspect="1"/>
          </p:cNvPicPr>
          <p:nvPr>
            <p:ph idx="1"/>
          </p:nvPr>
        </p:nvPicPr>
        <p:blipFill>
          <a:blip r:embed="rId2"/>
          <a:stretch>
            <a:fillRect/>
          </a:stretch>
        </p:blipFill>
        <p:spPr>
          <a:xfrm>
            <a:off x="2828925" y="3229769"/>
            <a:ext cx="6534150" cy="1543050"/>
          </a:xfrm>
        </p:spPr>
      </p:pic>
      <p:sp>
        <p:nvSpPr>
          <p:cNvPr id="6" name="Rectangle 5">
            <a:extLst>
              <a:ext uri="{FF2B5EF4-FFF2-40B4-BE49-F238E27FC236}">
                <a16:creationId xmlns:a16="http://schemas.microsoft.com/office/drawing/2014/main" id="{D7D335B6-0DE4-620C-F47F-A0CA664B562D}"/>
              </a:ext>
            </a:extLst>
          </p:cNvPr>
          <p:cNvSpPr/>
          <p:nvPr/>
        </p:nvSpPr>
        <p:spPr>
          <a:xfrm>
            <a:off x="4126523" y="4165600"/>
            <a:ext cx="1649046" cy="758092"/>
          </a:xfrm>
          <a:prstGeom prst="rect">
            <a:avLst/>
          </a:prstGeom>
          <a:noFill/>
          <a:ln w="1714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677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28A9-6778-22DF-16CB-C25112B45B11}"/>
              </a:ext>
            </a:extLst>
          </p:cNvPr>
          <p:cNvSpPr>
            <a:spLocks noGrp="1"/>
          </p:cNvSpPr>
          <p:nvPr>
            <p:ph type="title"/>
          </p:nvPr>
        </p:nvSpPr>
        <p:spPr/>
        <p:txBody>
          <a:bodyPr/>
          <a:lstStyle/>
          <a:p>
            <a:r>
              <a:rPr lang="en-US" dirty="0"/>
              <a:t>Powerful when it works</a:t>
            </a:r>
          </a:p>
        </p:txBody>
      </p:sp>
      <p:pic>
        <p:nvPicPr>
          <p:cNvPr id="5" name="Content Placeholder 4">
            <a:extLst>
              <a:ext uri="{FF2B5EF4-FFF2-40B4-BE49-F238E27FC236}">
                <a16:creationId xmlns:a16="http://schemas.microsoft.com/office/drawing/2014/main" id="{8573185D-4534-BD11-DAE8-BD190F7F0C4E}"/>
              </a:ext>
            </a:extLst>
          </p:cNvPr>
          <p:cNvPicPr>
            <a:picLocks noGrp="1" noChangeAspect="1"/>
          </p:cNvPicPr>
          <p:nvPr>
            <p:ph idx="1"/>
          </p:nvPr>
        </p:nvPicPr>
        <p:blipFill>
          <a:blip r:embed="rId2"/>
          <a:stretch>
            <a:fillRect/>
          </a:stretch>
        </p:blipFill>
        <p:spPr>
          <a:xfrm>
            <a:off x="2913387" y="1825625"/>
            <a:ext cx="6365226" cy="4351338"/>
          </a:xfrm>
        </p:spPr>
      </p:pic>
    </p:spTree>
    <p:extLst>
      <p:ext uri="{BB962C8B-B14F-4D97-AF65-F5344CB8AC3E}">
        <p14:creationId xmlns:p14="http://schemas.microsoft.com/office/powerpoint/2010/main" val="2676272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B4C5-41AE-7A40-AB32-D0BACAB21363}"/>
              </a:ext>
            </a:extLst>
          </p:cNvPr>
          <p:cNvSpPr>
            <a:spLocks noGrp="1"/>
          </p:cNvSpPr>
          <p:nvPr>
            <p:ph type="title"/>
          </p:nvPr>
        </p:nvSpPr>
        <p:spPr/>
        <p:txBody>
          <a:bodyPr/>
          <a:lstStyle/>
          <a:p>
            <a:r>
              <a:rPr lang="en-US" dirty="0"/>
              <a:t>Availability key</a:t>
            </a:r>
          </a:p>
        </p:txBody>
      </p:sp>
      <p:pic>
        <p:nvPicPr>
          <p:cNvPr id="5" name="Content Placeholder 4">
            <a:extLst>
              <a:ext uri="{FF2B5EF4-FFF2-40B4-BE49-F238E27FC236}">
                <a16:creationId xmlns:a16="http://schemas.microsoft.com/office/drawing/2014/main" id="{8CBA0FA1-14DF-76CA-BB77-F5EA7209CF98}"/>
              </a:ext>
            </a:extLst>
          </p:cNvPr>
          <p:cNvPicPr>
            <a:picLocks noGrp="1" noChangeAspect="1"/>
          </p:cNvPicPr>
          <p:nvPr>
            <p:ph idx="1"/>
          </p:nvPr>
        </p:nvPicPr>
        <p:blipFill>
          <a:blip r:embed="rId2"/>
          <a:stretch>
            <a:fillRect/>
          </a:stretch>
        </p:blipFill>
        <p:spPr>
          <a:xfrm>
            <a:off x="2047875" y="2086769"/>
            <a:ext cx="8096250" cy="3829050"/>
          </a:xfrm>
        </p:spPr>
      </p:pic>
    </p:spTree>
    <p:extLst>
      <p:ext uri="{BB962C8B-B14F-4D97-AF65-F5344CB8AC3E}">
        <p14:creationId xmlns:p14="http://schemas.microsoft.com/office/powerpoint/2010/main" val="2877357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0CFB-4128-D91A-DAAA-7C55638F7FB1}"/>
              </a:ext>
            </a:extLst>
          </p:cNvPr>
          <p:cNvSpPr>
            <a:spLocks noGrp="1"/>
          </p:cNvSpPr>
          <p:nvPr>
            <p:ph type="title"/>
          </p:nvPr>
        </p:nvSpPr>
        <p:spPr/>
        <p:txBody>
          <a:bodyPr/>
          <a:lstStyle/>
          <a:p>
            <a:r>
              <a:rPr lang="en-US" dirty="0"/>
              <a:t>Roth (2022) re-computes papers</a:t>
            </a:r>
          </a:p>
        </p:txBody>
      </p:sp>
      <p:sp>
        <p:nvSpPr>
          <p:cNvPr id="3" name="Content Placeholder 2">
            <a:extLst>
              <a:ext uri="{FF2B5EF4-FFF2-40B4-BE49-F238E27FC236}">
                <a16:creationId xmlns:a16="http://schemas.microsoft.com/office/drawing/2014/main" id="{2AAF0D03-77A4-C91B-B958-3F97853FC4A2}"/>
              </a:ext>
            </a:extLst>
          </p:cNvPr>
          <p:cNvSpPr>
            <a:spLocks noGrp="1"/>
          </p:cNvSpPr>
          <p:nvPr>
            <p:ph idx="1"/>
          </p:nvPr>
        </p:nvSpPr>
        <p:spPr/>
        <p:txBody>
          <a:bodyPr/>
          <a:lstStyle/>
          <a:p>
            <a:r>
              <a:rPr lang="en-US" dirty="0"/>
              <a:t>Takes 12 papers with accessible papers</a:t>
            </a:r>
          </a:p>
          <a:p>
            <a:r>
              <a:rPr lang="en-US" dirty="0"/>
              <a:t>Re-runs the analysis for each of them, adding his special twist (in this case, looking at the power of pre-trend tests)</a:t>
            </a:r>
          </a:p>
          <a:p>
            <a:r>
              <a:rPr lang="en-US" dirty="0"/>
              <a:t>Not possible as meta-analysis: requires access to code and data</a:t>
            </a:r>
          </a:p>
        </p:txBody>
      </p:sp>
    </p:spTree>
    <p:extLst>
      <p:ext uri="{BB962C8B-B14F-4D97-AF65-F5344CB8AC3E}">
        <p14:creationId xmlns:p14="http://schemas.microsoft.com/office/powerpoint/2010/main" val="216654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F632-63B4-4A8C-C135-956485E7A0F0}"/>
              </a:ext>
            </a:extLst>
          </p:cNvPr>
          <p:cNvSpPr>
            <a:spLocks noGrp="1"/>
          </p:cNvSpPr>
          <p:nvPr>
            <p:ph type="title"/>
          </p:nvPr>
        </p:nvSpPr>
        <p:spPr/>
        <p:txBody>
          <a:bodyPr/>
          <a:lstStyle/>
          <a:p>
            <a:r>
              <a:rPr lang="en-US" dirty="0"/>
              <a:t>Similarly: de </a:t>
            </a:r>
            <a:r>
              <a:rPr lang="en-US" dirty="0" err="1"/>
              <a:t>Chaisemartin</a:t>
            </a:r>
            <a:r>
              <a:rPr lang="en-US" dirty="0"/>
              <a:t> + Ramirez-Cuellar (forthcoming, </a:t>
            </a:r>
            <a:r>
              <a:rPr lang="en-US" dirty="0" err="1"/>
              <a:t>AEJ:Applied</a:t>
            </a:r>
            <a:r>
              <a:rPr lang="en-US" dirty="0"/>
              <a:t>)</a:t>
            </a:r>
          </a:p>
        </p:txBody>
      </p:sp>
      <p:pic>
        <p:nvPicPr>
          <p:cNvPr id="5" name="Content Placeholder 4">
            <a:extLst>
              <a:ext uri="{FF2B5EF4-FFF2-40B4-BE49-F238E27FC236}">
                <a16:creationId xmlns:a16="http://schemas.microsoft.com/office/drawing/2014/main" id="{B200A83A-53C0-9E89-3225-50B5E04F1E5D}"/>
              </a:ext>
            </a:extLst>
          </p:cNvPr>
          <p:cNvPicPr>
            <a:picLocks noGrp="1" noChangeAspect="1"/>
          </p:cNvPicPr>
          <p:nvPr>
            <p:ph idx="1"/>
          </p:nvPr>
        </p:nvPicPr>
        <p:blipFill>
          <a:blip r:embed="rId2"/>
          <a:stretch>
            <a:fillRect/>
          </a:stretch>
        </p:blipFill>
        <p:spPr>
          <a:xfrm>
            <a:off x="2081211" y="1825625"/>
            <a:ext cx="8029578" cy="4351338"/>
          </a:xfrm>
        </p:spPr>
      </p:pic>
    </p:spTree>
    <p:extLst>
      <p:ext uri="{BB962C8B-B14F-4D97-AF65-F5344CB8AC3E}">
        <p14:creationId xmlns:p14="http://schemas.microsoft.com/office/powerpoint/2010/main" val="3497319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73AE-584D-5AD3-66FF-1344A78376A6}"/>
              </a:ext>
            </a:extLst>
          </p:cNvPr>
          <p:cNvSpPr>
            <a:spLocks noGrp="1"/>
          </p:cNvSpPr>
          <p:nvPr>
            <p:ph type="title"/>
          </p:nvPr>
        </p:nvSpPr>
        <p:spPr/>
        <p:txBody>
          <a:bodyPr/>
          <a:lstStyle/>
          <a:p>
            <a:r>
              <a:rPr lang="en-US" dirty="0"/>
              <a:t>Do we have all the pieces?</a:t>
            </a:r>
          </a:p>
        </p:txBody>
      </p:sp>
      <p:grpSp>
        <p:nvGrpSpPr>
          <p:cNvPr id="8" name="Group 7">
            <a:extLst>
              <a:ext uri="{FF2B5EF4-FFF2-40B4-BE49-F238E27FC236}">
                <a16:creationId xmlns:a16="http://schemas.microsoft.com/office/drawing/2014/main" id="{EA5A3953-6C3D-0B03-6C2E-E5DFF5F84FCE}"/>
              </a:ext>
            </a:extLst>
          </p:cNvPr>
          <p:cNvGrpSpPr/>
          <p:nvPr/>
        </p:nvGrpSpPr>
        <p:grpSpPr>
          <a:xfrm>
            <a:off x="1133231" y="5111260"/>
            <a:ext cx="1172308" cy="828431"/>
            <a:chOff x="3524738" y="3063631"/>
            <a:chExt cx="3063631" cy="2258646"/>
          </a:xfrm>
        </p:grpSpPr>
        <p:grpSp>
          <p:nvGrpSpPr>
            <p:cNvPr id="9" name="Group 8">
              <a:extLst>
                <a:ext uri="{FF2B5EF4-FFF2-40B4-BE49-F238E27FC236}">
                  <a16:creationId xmlns:a16="http://schemas.microsoft.com/office/drawing/2014/main" id="{910FDF7A-CCE5-81A1-2842-C6790E351569}"/>
                </a:ext>
              </a:extLst>
            </p:cNvPr>
            <p:cNvGrpSpPr/>
            <p:nvPr/>
          </p:nvGrpSpPr>
          <p:grpSpPr>
            <a:xfrm>
              <a:off x="3634154" y="3151188"/>
              <a:ext cx="2836985" cy="2094339"/>
              <a:chOff x="3634154" y="3151188"/>
              <a:chExt cx="2836985" cy="2094339"/>
            </a:xfrm>
          </p:grpSpPr>
          <p:sp>
            <p:nvSpPr>
              <p:cNvPr id="11" name="Right Triangle 10">
                <a:extLst>
                  <a:ext uri="{FF2B5EF4-FFF2-40B4-BE49-F238E27FC236}">
                    <a16:creationId xmlns:a16="http://schemas.microsoft.com/office/drawing/2014/main" id="{14303AF8-7628-BC34-E3D8-793B503412DD}"/>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764ED4-B574-83FB-C04D-D6D130CB317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B16395-B6A5-D222-C2E9-4846E11590F5}"/>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78C223-4A96-1DB8-2377-9176D989550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7DACB6-C171-44A7-B290-9C7364DE2526}"/>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41574FF-52B6-3B11-1146-2F8479FDFDBF}"/>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ight Triangle 3">
            <a:extLst>
              <a:ext uri="{FF2B5EF4-FFF2-40B4-BE49-F238E27FC236}">
                <a16:creationId xmlns:a16="http://schemas.microsoft.com/office/drawing/2014/main" id="{230A0D0D-62F9-7996-F32E-5F14F56B9C47}"/>
              </a:ext>
            </a:extLst>
          </p:cNvPr>
          <p:cNvSpPr/>
          <p:nvPr/>
        </p:nvSpPr>
        <p:spPr>
          <a:xfrm>
            <a:off x="1175099" y="5512576"/>
            <a:ext cx="595125" cy="39558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4184039-5643-A014-C2A9-3E4DC244D9CC}"/>
              </a:ext>
            </a:extLst>
          </p:cNvPr>
          <p:cNvSpPr/>
          <p:nvPr/>
        </p:nvSpPr>
        <p:spPr>
          <a:xfrm rot="10800000">
            <a:off x="1215472" y="5499811"/>
            <a:ext cx="595125" cy="39558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646C13-B9A3-7C83-A3D7-D44FB82D4951}"/>
              </a:ext>
            </a:extLst>
          </p:cNvPr>
          <p:cNvSpPr/>
          <p:nvPr/>
        </p:nvSpPr>
        <p:spPr>
          <a:xfrm>
            <a:off x="1850970" y="5499811"/>
            <a:ext cx="179435" cy="4083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558F4F1B-FFC0-B15D-F00B-53B2558D54DD}"/>
              </a:ext>
            </a:extLst>
          </p:cNvPr>
          <p:cNvGrpSpPr/>
          <p:nvPr/>
        </p:nvGrpSpPr>
        <p:grpSpPr>
          <a:xfrm>
            <a:off x="1133231" y="4219133"/>
            <a:ext cx="1172308" cy="828431"/>
            <a:chOff x="1133231" y="4219133"/>
            <a:chExt cx="1172308" cy="828431"/>
          </a:xfrm>
        </p:grpSpPr>
        <p:grpSp>
          <p:nvGrpSpPr>
            <p:cNvPr id="59" name="Group 58">
              <a:extLst>
                <a:ext uri="{FF2B5EF4-FFF2-40B4-BE49-F238E27FC236}">
                  <a16:creationId xmlns:a16="http://schemas.microsoft.com/office/drawing/2014/main" id="{FF1735E0-1CC9-7383-2D7E-4B3AFB33AD99}"/>
                </a:ext>
              </a:extLst>
            </p:cNvPr>
            <p:cNvGrpSpPr/>
            <p:nvPr/>
          </p:nvGrpSpPr>
          <p:grpSpPr>
            <a:xfrm>
              <a:off x="1133231" y="4219133"/>
              <a:ext cx="1172308" cy="828431"/>
              <a:chOff x="3524738" y="3063631"/>
              <a:chExt cx="3063631" cy="2258646"/>
            </a:xfrm>
          </p:grpSpPr>
          <p:grpSp>
            <p:nvGrpSpPr>
              <p:cNvPr id="63" name="Group 62">
                <a:extLst>
                  <a:ext uri="{FF2B5EF4-FFF2-40B4-BE49-F238E27FC236}">
                    <a16:creationId xmlns:a16="http://schemas.microsoft.com/office/drawing/2014/main" id="{F6A61FC2-B808-15A6-55EA-C7494B7920BA}"/>
                  </a:ext>
                </a:extLst>
              </p:cNvPr>
              <p:cNvGrpSpPr/>
              <p:nvPr/>
            </p:nvGrpSpPr>
            <p:grpSpPr>
              <a:xfrm>
                <a:off x="3634154" y="3151188"/>
                <a:ext cx="2836985" cy="2094339"/>
                <a:chOff x="3634154" y="3151188"/>
                <a:chExt cx="2836985" cy="2094339"/>
              </a:xfrm>
            </p:grpSpPr>
            <p:sp>
              <p:nvSpPr>
                <p:cNvPr id="65" name="Right Triangle 64">
                  <a:extLst>
                    <a:ext uri="{FF2B5EF4-FFF2-40B4-BE49-F238E27FC236}">
                      <a16:creationId xmlns:a16="http://schemas.microsoft.com/office/drawing/2014/main" id="{926D8275-8DAE-B4B7-A018-AFC939B49E52}"/>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F4D32F0-8306-EED7-5032-FDE31591946F}"/>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Triangle 66">
                  <a:extLst>
                    <a:ext uri="{FF2B5EF4-FFF2-40B4-BE49-F238E27FC236}">
                      <a16:creationId xmlns:a16="http://schemas.microsoft.com/office/drawing/2014/main" id="{9C0CF693-FAE5-3470-2567-B5B7511551C7}"/>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CFDA028-D974-73AF-5F9B-FF717EC432E3}"/>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E85DAE3-CB02-9976-DDC1-E01192F3AE23}"/>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412D12F2-2D5E-DCFF-FED1-1ECD915D43B3}"/>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ight Triangle 59">
              <a:extLst>
                <a:ext uri="{FF2B5EF4-FFF2-40B4-BE49-F238E27FC236}">
                  <a16:creationId xmlns:a16="http://schemas.microsoft.com/office/drawing/2014/main" id="{54D1368F-E984-C024-5582-E692FFEF8AD6}"/>
                </a:ext>
              </a:extLst>
            </p:cNvPr>
            <p:cNvSpPr/>
            <p:nvPr/>
          </p:nvSpPr>
          <p:spPr>
            <a:xfrm>
              <a:off x="1175099" y="4620449"/>
              <a:ext cx="595125" cy="39558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Triangle 60">
              <a:extLst>
                <a:ext uri="{FF2B5EF4-FFF2-40B4-BE49-F238E27FC236}">
                  <a16:creationId xmlns:a16="http://schemas.microsoft.com/office/drawing/2014/main" id="{FB7F7321-25D1-D1E0-CF00-9FEF6712AE39}"/>
                </a:ext>
              </a:extLst>
            </p:cNvPr>
            <p:cNvSpPr/>
            <p:nvPr/>
          </p:nvSpPr>
          <p:spPr>
            <a:xfrm rot="10800000">
              <a:off x="1215472" y="4607684"/>
              <a:ext cx="595125" cy="39558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7249D81-67AA-CAA7-37E3-8554B8A4D98E}"/>
                </a:ext>
              </a:extLst>
            </p:cNvPr>
            <p:cNvSpPr/>
            <p:nvPr/>
          </p:nvSpPr>
          <p:spPr>
            <a:xfrm>
              <a:off x="1850970" y="4607684"/>
              <a:ext cx="179435" cy="4083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054261D4-52F7-662B-766E-057381E8FB55}"/>
              </a:ext>
            </a:extLst>
          </p:cNvPr>
          <p:cNvGrpSpPr/>
          <p:nvPr/>
        </p:nvGrpSpPr>
        <p:grpSpPr>
          <a:xfrm>
            <a:off x="1144376" y="3302645"/>
            <a:ext cx="1172308" cy="828431"/>
            <a:chOff x="1133231" y="4219133"/>
            <a:chExt cx="1172308" cy="828431"/>
          </a:xfrm>
        </p:grpSpPr>
        <p:grpSp>
          <p:nvGrpSpPr>
            <p:cNvPr id="85" name="Group 84">
              <a:extLst>
                <a:ext uri="{FF2B5EF4-FFF2-40B4-BE49-F238E27FC236}">
                  <a16:creationId xmlns:a16="http://schemas.microsoft.com/office/drawing/2014/main" id="{C3CB1B48-E50E-490D-59D2-50E2B1E6B12E}"/>
                </a:ext>
              </a:extLst>
            </p:cNvPr>
            <p:cNvGrpSpPr/>
            <p:nvPr/>
          </p:nvGrpSpPr>
          <p:grpSpPr>
            <a:xfrm>
              <a:off x="1133231" y="4219133"/>
              <a:ext cx="1172308" cy="828431"/>
              <a:chOff x="3524738" y="3063631"/>
              <a:chExt cx="3063631" cy="2258646"/>
            </a:xfrm>
          </p:grpSpPr>
          <p:grpSp>
            <p:nvGrpSpPr>
              <p:cNvPr id="89" name="Group 88">
                <a:extLst>
                  <a:ext uri="{FF2B5EF4-FFF2-40B4-BE49-F238E27FC236}">
                    <a16:creationId xmlns:a16="http://schemas.microsoft.com/office/drawing/2014/main" id="{E4ADA5B5-003E-9E0A-7A09-A82CACBDDCFC}"/>
                  </a:ext>
                </a:extLst>
              </p:cNvPr>
              <p:cNvGrpSpPr/>
              <p:nvPr/>
            </p:nvGrpSpPr>
            <p:grpSpPr>
              <a:xfrm>
                <a:off x="3634154" y="3151188"/>
                <a:ext cx="2836985" cy="2094339"/>
                <a:chOff x="3634154" y="3151188"/>
                <a:chExt cx="2836985" cy="2094339"/>
              </a:xfrm>
            </p:grpSpPr>
            <p:sp>
              <p:nvSpPr>
                <p:cNvPr id="91" name="Right Triangle 90">
                  <a:extLst>
                    <a:ext uri="{FF2B5EF4-FFF2-40B4-BE49-F238E27FC236}">
                      <a16:creationId xmlns:a16="http://schemas.microsoft.com/office/drawing/2014/main" id="{755A6241-2E7C-91F3-0416-C2D5FCCCC1F8}"/>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7ABE6C2-F475-DA9A-1C29-524396265F22}"/>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Triangle 92">
                  <a:extLst>
                    <a:ext uri="{FF2B5EF4-FFF2-40B4-BE49-F238E27FC236}">
                      <a16:creationId xmlns:a16="http://schemas.microsoft.com/office/drawing/2014/main" id="{DD1A2FC5-B524-2AAC-AAAC-5FE0BA4E749F}"/>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6C18D80-F773-110D-9262-F99EC929854E}"/>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D77B99C-AA07-65AF-4E91-BF90F984BA32}"/>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Rectangle 89">
                <a:extLst>
                  <a:ext uri="{FF2B5EF4-FFF2-40B4-BE49-F238E27FC236}">
                    <a16:creationId xmlns:a16="http://schemas.microsoft.com/office/drawing/2014/main" id="{192E5221-C156-1754-9B5A-56A385CB31F8}"/>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ight Triangle 85">
              <a:extLst>
                <a:ext uri="{FF2B5EF4-FFF2-40B4-BE49-F238E27FC236}">
                  <a16:creationId xmlns:a16="http://schemas.microsoft.com/office/drawing/2014/main" id="{622C7B23-6E93-38ED-1B62-83C5C5B5EB6C}"/>
                </a:ext>
              </a:extLst>
            </p:cNvPr>
            <p:cNvSpPr/>
            <p:nvPr/>
          </p:nvSpPr>
          <p:spPr>
            <a:xfrm>
              <a:off x="1175099" y="4620449"/>
              <a:ext cx="595125" cy="39558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Triangle 86">
              <a:extLst>
                <a:ext uri="{FF2B5EF4-FFF2-40B4-BE49-F238E27FC236}">
                  <a16:creationId xmlns:a16="http://schemas.microsoft.com/office/drawing/2014/main" id="{920E0FDB-4803-B202-A217-B243739B3050}"/>
                </a:ext>
              </a:extLst>
            </p:cNvPr>
            <p:cNvSpPr/>
            <p:nvPr/>
          </p:nvSpPr>
          <p:spPr>
            <a:xfrm rot="10800000">
              <a:off x="1215472" y="4607684"/>
              <a:ext cx="595125" cy="39558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57FF232-A57F-4663-CB98-E7806E03B9BE}"/>
                </a:ext>
              </a:extLst>
            </p:cNvPr>
            <p:cNvSpPr/>
            <p:nvPr/>
          </p:nvSpPr>
          <p:spPr>
            <a:xfrm>
              <a:off x="1850970" y="4607684"/>
              <a:ext cx="179435" cy="4083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1D982DBA-A693-B61B-F936-8DB7157C89DC}"/>
              </a:ext>
            </a:extLst>
          </p:cNvPr>
          <p:cNvGrpSpPr/>
          <p:nvPr/>
        </p:nvGrpSpPr>
        <p:grpSpPr>
          <a:xfrm>
            <a:off x="1133231" y="2322461"/>
            <a:ext cx="1172308" cy="828431"/>
            <a:chOff x="1133231" y="4219133"/>
            <a:chExt cx="1172308" cy="828431"/>
          </a:xfrm>
        </p:grpSpPr>
        <p:grpSp>
          <p:nvGrpSpPr>
            <p:cNvPr id="97" name="Group 96">
              <a:extLst>
                <a:ext uri="{FF2B5EF4-FFF2-40B4-BE49-F238E27FC236}">
                  <a16:creationId xmlns:a16="http://schemas.microsoft.com/office/drawing/2014/main" id="{A25FD79F-9F0E-7774-A7C9-9915876ED45C}"/>
                </a:ext>
              </a:extLst>
            </p:cNvPr>
            <p:cNvGrpSpPr/>
            <p:nvPr/>
          </p:nvGrpSpPr>
          <p:grpSpPr>
            <a:xfrm>
              <a:off x="1133231" y="4219133"/>
              <a:ext cx="1172308" cy="828431"/>
              <a:chOff x="3524738" y="3063631"/>
              <a:chExt cx="3063631" cy="2258646"/>
            </a:xfrm>
          </p:grpSpPr>
          <p:grpSp>
            <p:nvGrpSpPr>
              <p:cNvPr id="101" name="Group 100">
                <a:extLst>
                  <a:ext uri="{FF2B5EF4-FFF2-40B4-BE49-F238E27FC236}">
                    <a16:creationId xmlns:a16="http://schemas.microsoft.com/office/drawing/2014/main" id="{26FD3724-12B3-8AE2-4B16-6A0FC204AA6A}"/>
                  </a:ext>
                </a:extLst>
              </p:cNvPr>
              <p:cNvGrpSpPr/>
              <p:nvPr/>
            </p:nvGrpSpPr>
            <p:grpSpPr>
              <a:xfrm>
                <a:off x="3634154" y="3151188"/>
                <a:ext cx="2836985" cy="2094339"/>
                <a:chOff x="3634154" y="3151188"/>
                <a:chExt cx="2836985" cy="2094339"/>
              </a:xfrm>
            </p:grpSpPr>
            <p:sp>
              <p:nvSpPr>
                <p:cNvPr id="103" name="Right Triangle 102">
                  <a:extLst>
                    <a:ext uri="{FF2B5EF4-FFF2-40B4-BE49-F238E27FC236}">
                      <a16:creationId xmlns:a16="http://schemas.microsoft.com/office/drawing/2014/main" id="{D0A99483-BA57-EC99-863F-ABDDF0927870}"/>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9857C3E-EC68-EA97-2BCD-5EF2643723A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Triangle 104">
                  <a:extLst>
                    <a:ext uri="{FF2B5EF4-FFF2-40B4-BE49-F238E27FC236}">
                      <a16:creationId xmlns:a16="http://schemas.microsoft.com/office/drawing/2014/main" id="{059FACCD-F7F7-1CBE-5336-22665D21B770}"/>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8E95F7E-DCF8-F2E3-04DD-9720D1A73F1D}"/>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5F91102-BFC9-388E-8A7E-720A11DF0429}"/>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Rectangle 101">
                <a:extLst>
                  <a:ext uri="{FF2B5EF4-FFF2-40B4-BE49-F238E27FC236}">
                    <a16:creationId xmlns:a16="http://schemas.microsoft.com/office/drawing/2014/main" id="{24A82277-AB06-6025-378C-25FD8BFBDDF2}"/>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ight Triangle 97">
              <a:extLst>
                <a:ext uri="{FF2B5EF4-FFF2-40B4-BE49-F238E27FC236}">
                  <a16:creationId xmlns:a16="http://schemas.microsoft.com/office/drawing/2014/main" id="{78C548DB-77AE-1335-9C65-D50BEA16A0CF}"/>
                </a:ext>
              </a:extLst>
            </p:cNvPr>
            <p:cNvSpPr/>
            <p:nvPr/>
          </p:nvSpPr>
          <p:spPr>
            <a:xfrm>
              <a:off x="1175099" y="4620449"/>
              <a:ext cx="595125" cy="39558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Triangle 98">
              <a:extLst>
                <a:ext uri="{FF2B5EF4-FFF2-40B4-BE49-F238E27FC236}">
                  <a16:creationId xmlns:a16="http://schemas.microsoft.com/office/drawing/2014/main" id="{EFCD2CD7-690B-A826-EA90-728061D05DD0}"/>
                </a:ext>
              </a:extLst>
            </p:cNvPr>
            <p:cNvSpPr/>
            <p:nvPr/>
          </p:nvSpPr>
          <p:spPr>
            <a:xfrm rot="10800000">
              <a:off x="1215472" y="4607684"/>
              <a:ext cx="595125" cy="39558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3E39BFC-9849-E9D7-FD0D-4D2609938BDD}"/>
                </a:ext>
              </a:extLst>
            </p:cNvPr>
            <p:cNvSpPr/>
            <p:nvPr/>
          </p:nvSpPr>
          <p:spPr>
            <a:xfrm>
              <a:off x="1850970" y="4607684"/>
              <a:ext cx="179435" cy="4083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ight Brace 107">
            <a:extLst>
              <a:ext uri="{FF2B5EF4-FFF2-40B4-BE49-F238E27FC236}">
                <a16:creationId xmlns:a16="http://schemas.microsoft.com/office/drawing/2014/main" id="{797A4553-5E71-B409-BA49-E9F57FC444F7}"/>
              </a:ext>
            </a:extLst>
          </p:cNvPr>
          <p:cNvSpPr/>
          <p:nvPr/>
        </p:nvSpPr>
        <p:spPr>
          <a:xfrm>
            <a:off x="3243385" y="1985108"/>
            <a:ext cx="523630" cy="4282830"/>
          </a:xfrm>
          <a:prstGeom prst="rightBrace">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row: Right 108">
            <a:extLst>
              <a:ext uri="{FF2B5EF4-FFF2-40B4-BE49-F238E27FC236}">
                <a16:creationId xmlns:a16="http://schemas.microsoft.com/office/drawing/2014/main" id="{7E4A2A02-0978-9F8E-A03E-BECFFA817BCC}"/>
              </a:ext>
            </a:extLst>
          </p:cNvPr>
          <p:cNvSpPr/>
          <p:nvPr/>
        </p:nvSpPr>
        <p:spPr>
          <a:xfrm>
            <a:off x="4775200" y="3443508"/>
            <a:ext cx="1992923" cy="1312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292F6C88-F2E9-10C4-CF93-FB3BC69F530C}"/>
              </a:ext>
            </a:extLst>
          </p:cNvPr>
          <p:cNvGrpSpPr/>
          <p:nvPr/>
        </p:nvGrpSpPr>
        <p:grpSpPr>
          <a:xfrm>
            <a:off x="7942125" y="2839698"/>
            <a:ext cx="3063631" cy="2258646"/>
            <a:chOff x="3524738" y="3063631"/>
            <a:chExt cx="3063631" cy="2258646"/>
          </a:xfrm>
        </p:grpSpPr>
        <p:grpSp>
          <p:nvGrpSpPr>
            <p:cNvPr id="111" name="Group 110">
              <a:extLst>
                <a:ext uri="{FF2B5EF4-FFF2-40B4-BE49-F238E27FC236}">
                  <a16:creationId xmlns:a16="http://schemas.microsoft.com/office/drawing/2014/main" id="{45A7C55B-502C-D8AB-0549-113D1A9842B4}"/>
                </a:ext>
              </a:extLst>
            </p:cNvPr>
            <p:cNvGrpSpPr/>
            <p:nvPr/>
          </p:nvGrpSpPr>
          <p:grpSpPr>
            <a:xfrm>
              <a:off x="3634154" y="3151188"/>
              <a:ext cx="2836985" cy="2094339"/>
              <a:chOff x="3634154" y="3151188"/>
              <a:chExt cx="2836985" cy="2094339"/>
            </a:xfrm>
          </p:grpSpPr>
          <p:sp>
            <p:nvSpPr>
              <p:cNvPr id="113" name="Right Triangle 112">
                <a:extLst>
                  <a:ext uri="{FF2B5EF4-FFF2-40B4-BE49-F238E27FC236}">
                    <a16:creationId xmlns:a16="http://schemas.microsoft.com/office/drawing/2014/main" id="{B18340B1-CA54-F509-D2E8-74C0F41475E2}"/>
                  </a:ext>
                </a:extLst>
              </p:cNvPr>
              <p:cNvSpPr/>
              <p:nvPr/>
            </p:nvSpPr>
            <p:spPr>
              <a:xfrm>
                <a:off x="3634154" y="4157785"/>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9C678BF-D7F8-97F3-2615-076C0F761660}"/>
                  </a:ext>
                </a:extLst>
              </p:cNvPr>
              <p:cNvSpPr/>
              <p:nvPr/>
            </p:nvSpPr>
            <p:spPr>
              <a:xfrm>
                <a:off x="3634154" y="3151188"/>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ight Triangle 114">
                <a:extLst>
                  <a:ext uri="{FF2B5EF4-FFF2-40B4-BE49-F238E27FC236}">
                    <a16:creationId xmlns:a16="http://schemas.microsoft.com/office/drawing/2014/main" id="{4BE12593-0AD0-942B-4107-3F08D005B797}"/>
                  </a:ext>
                </a:extLst>
              </p:cNvPr>
              <p:cNvSpPr/>
              <p:nvPr/>
            </p:nvSpPr>
            <p:spPr>
              <a:xfrm rot="10800000">
                <a:off x="3739662" y="4122982"/>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B58A8DD5-7E35-726E-803B-E070A2D0D2C4}"/>
                  </a:ext>
                </a:extLst>
              </p:cNvPr>
              <p:cNvSpPr/>
              <p:nvPr/>
            </p:nvSpPr>
            <p:spPr>
              <a:xfrm>
                <a:off x="5400430" y="4122982"/>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0ED17EAF-6A9C-898F-2D43-BDB1CA699533}"/>
                  </a:ext>
                </a:extLst>
              </p:cNvPr>
              <p:cNvSpPr/>
              <p:nvPr/>
            </p:nvSpPr>
            <p:spPr>
              <a:xfrm>
                <a:off x="5994400" y="4132201"/>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Rectangle 111">
              <a:extLst>
                <a:ext uri="{FF2B5EF4-FFF2-40B4-BE49-F238E27FC236}">
                  <a16:creationId xmlns:a16="http://schemas.microsoft.com/office/drawing/2014/main" id="{C44C7D66-F036-371E-968E-55C7C52689B6}"/>
                </a:ext>
              </a:extLst>
            </p:cNvPr>
            <p:cNvSpPr/>
            <p:nvPr/>
          </p:nvSpPr>
          <p:spPr>
            <a:xfrm>
              <a:off x="3524738" y="3063631"/>
              <a:ext cx="3063631" cy="22586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ight Triangle 117">
            <a:extLst>
              <a:ext uri="{FF2B5EF4-FFF2-40B4-BE49-F238E27FC236}">
                <a16:creationId xmlns:a16="http://schemas.microsoft.com/office/drawing/2014/main" id="{BF05AE02-D4B5-AD08-6E93-4310E305B006}"/>
              </a:ext>
            </a:extLst>
          </p:cNvPr>
          <p:cNvSpPr/>
          <p:nvPr/>
        </p:nvSpPr>
        <p:spPr>
          <a:xfrm>
            <a:off x="8051541" y="3933852"/>
            <a:ext cx="1555261" cy="1078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AA2A499-0FA3-8D23-5525-128E99586DE5}"/>
              </a:ext>
            </a:extLst>
          </p:cNvPr>
          <p:cNvSpPr/>
          <p:nvPr/>
        </p:nvSpPr>
        <p:spPr>
          <a:xfrm>
            <a:off x="8051541" y="2927255"/>
            <a:ext cx="2836985" cy="871660"/>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Triangle 119">
            <a:extLst>
              <a:ext uri="{FF2B5EF4-FFF2-40B4-BE49-F238E27FC236}">
                <a16:creationId xmlns:a16="http://schemas.microsoft.com/office/drawing/2014/main" id="{FCD57298-637F-7293-53B9-5C27DF68E204}"/>
              </a:ext>
            </a:extLst>
          </p:cNvPr>
          <p:cNvSpPr/>
          <p:nvPr/>
        </p:nvSpPr>
        <p:spPr>
          <a:xfrm rot="10800000">
            <a:off x="8157049" y="3899049"/>
            <a:ext cx="1555261" cy="1078523"/>
          </a:xfrm>
          <a:prstGeom prst="rtTriangle">
            <a:avLst/>
          </a:prstGeom>
          <a:pattFill prst="narHorz">
            <a:fgClr>
              <a:srgbClr val="C0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442B130-C4AF-4A0D-9818-3FFA58EDDAA2}"/>
              </a:ext>
            </a:extLst>
          </p:cNvPr>
          <p:cNvSpPr/>
          <p:nvPr/>
        </p:nvSpPr>
        <p:spPr>
          <a:xfrm>
            <a:off x="9817817" y="3899049"/>
            <a:ext cx="468923" cy="11133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6184795-37C8-DACF-1027-083063114AD2}"/>
              </a:ext>
            </a:extLst>
          </p:cNvPr>
          <p:cNvSpPr/>
          <p:nvPr/>
        </p:nvSpPr>
        <p:spPr>
          <a:xfrm>
            <a:off x="10411787" y="3908268"/>
            <a:ext cx="468923" cy="1113326"/>
          </a:xfrm>
          <a:prstGeom prst="rect">
            <a:avLst/>
          </a:prstGeom>
          <a:pattFill prst="pct80">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4565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02844" y="2458147"/>
            <a:ext cx="8114190" cy="1446550"/>
          </a:xfrm>
          <a:prstGeom prst="rect">
            <a:avLst/>
          </a:prstGeom>
          <a:noFill/>
        </p:spPr>
        <p:txBody>
          <a:bodyPr wrap="square" rtlCol="0">
            <a:spAutoFit/>
          </a:bodyPr>
          <a:lstStyle/>
          <a:p>
            <a:pPr algn="ctr"/>
            <a:r>
              <a:rPr lang="en-US" sz="8800" dirty="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1412755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02844" y="2458147"/>
            <a:ext cx="8114190" cy="1446550"/>
          </a:xfrm>
          <a:prstGeom prst="rect">
            <a:avLst/>
          </a:prstGeom>
          <a:noFill/>
        </p:spPr>
        <p:txBody>
          <a:bodyPr wrap="square" rtlCol="0">
            <a:spAutoFit/>
          </a:bodyPr>
          <a:lstStyle/>
          <a:p>
            <a:pPr algn="ctr"/>
            <a:r>
              <a:rPr lang="en-US" sz="8800" dirty="0">
                <a:solidFill>
                  <a:schemeClr val="bg1"/>
                </a:solidFill>
              </a:rPr>
              <a:t>Tools</a:t>
            </a:r>
            <a:endParaRPr lang="en-US" dirty="0">
              <a:solidFill>
                <a:schemeClr val="bg1"/>
              </a:solidFill>
            </a:endParaRPr>
          </a:p>
        </p:txBody>
      </p:sp>
    </p:spTree>
    <p:extLst>
      <p:ext uri="{BB962C8B-B14F-4D97-AF65-F5344CB8AC3E}">
        <p14:creationId xmlns:p14="http://schemas.microsoft.com/office/powerpoint/2010/main" val="2241602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A980-69DF-CEC3-5B12-52BAF4196ACC}"/>
              </a:ext>
            </a:extLst>
          </p:cNvPr>
          <p:cNvSpPr>
            <a:spLocks noGrp="1"/>
          </p:cNvSpPr>
          <p:nvPr>
            <p:ph type="title"/>
          </p:nvPr>
        </p:nvSpPr>
        <p:spPr/>
        <p:txBody>
          <a:bodyPr/>
          <a:lstStyle/>
          <a:p>
            <a:r>
              <a:rPr lang="en-US" dirty="0"/>
              <a:t>Continuous updating of replication packages</a:t>
            </a:r>
          </a:p>
        </p:txBody>
      </p:sp>
      <p:sp>
        <p:nvSpPr>
          <p:cNvPr id="4" name="Content Placeholder 3">
            <a:extLst>
              <a:ext uri="{FF2B5EF4-FFF2-40B4-BE49-F238E27FC236}">
                <a16:creationId xmlns:a16="http://schemas.microsoft.com/office/drawing/2014/main" id="{9F80EF91-DF9F-3489-2583-825334035B66}"/>
              </a:ext>
            </a:extLst>
          </p:cNvPr>
          <p:cNvSpPr>
            <a:spLocks noGrp="1"/>
          </p:cNvSpPr>
          <p:nvPr>
            <p:ph sz="half" idx="1"/>
          </p:nvPr>
        </p:nvSpPr>
        <p:spPr/>
        <p:txBody>
          <a:bodyPr/>
          <a:lstStyle/>
          <a:p>
            <a:pPr marL="0" indent="0">
              <a:buNone/>
            </a:pPr>
            <a:r>
              <a:rPr lang="en-US" dirty="0"/>
              <a:t>AEA policy allows for revisions of packages after publication</a:t>
            </a:r>
          </a:p>
          <a:p>
            <a:r>
              <a:rPr lang="en-US" dirty="0"/>
              <a:t>The initial package remains the “version of record”</a:t>
            </a:r>
          </a:p>
          <a:p>
            <a:r>
              <a:rPr lang="en-US" dirty="0"/>
              <a:t>Additional versions are linked</a:t>
            </a:r>
          </a:p>
        </p:txBody>
      </p:sp>
      <p:pic>
        <p:nvPicPr>
          <p:cNvPr id="7" name="Content Placeholder 6">
            <a:extLst>
              <a:ext uri="{FF2B5EF4-FFF2-40B4-BE49-F238E27FC236}">
                <a16:creationId xmlns:a16="http://schemas.microsoft.com/office/drawing/2014/main" id="{5BD874A0-BFA2-E7C0-D3C6-81EBAFF5C54C}"/>
              </a:ext>
            </a:extLst>
          </p:cNvPr>
          <p:cNvPicPr>
            <a:picLocks noGrp="1" noChangeAspect="1"/>
          </p:cNvPicPr>
          <p:nvPr>
            <p:ph sz="half" idx="2"/>
          </p:nvPr>
        </p:nvPicPr>
        <p:blipFill>
          <a:blip r:embed="rId2"/>
          <a:stretch>
            <a:fillRect/>
          </a:stretch>
        </p:blipFill>
        <p:spPr>
          <a:xfrm>
            <a:off x="6172200" y="2804181"/>
            <a:ext cx="5181600" cy="2394226"/>
          </a:xfrm>
        </p:spPr>
      </p:pic>
    </p:spTree>
    <p:extLst>
      <p:ext uri="{BB962C8B-B14F-4D97-AF65-F5344CB8AC3E}">
        <p14:creationId xmlns:p14="http://schemas.microsoft.com/office/powerpoint/2010/main" val="3869161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A980-69DF-CEC3-5B12-52BAF4196ACC}"/>
              </a:ext>
            </a:extLst>
          </p:cNvPr>
          <p:cNvSpPr>
            <a:spLocks noGrp="1"/>
          </p:cNvSpPr>
          <p:nvPr>
            <p:ph type="title"/>
          </p:nvPr>
        </p:nvSpPr>
        <p:spPr/>
        <p:txBody>
          <a:bodyPr/>
          <a:lstStyle/>
          <a:p>
            <a:r>
              <a:rPr lang="en-US" dirty="0"/>
              <a:t>Continuous updating of replication packages</a:t>
            </a:r>
          </a:p>
        </p:txBody>
      </p:sp>
      <p:sp>
        <p:nvSpPr>
          <p:cNvPr id="4" name="Content Placeholder 3">
            <a:extLst>
              <a:ext uri="{FF2B5EF4-FFF2-40B4-BE49-F238E27FC236}">
                <a16:creationId xmlns:a16="http://schemas.microsoft.com/office/drawing/2014/main" id="{9F80EF91-DF9F-3489-2583-825334035B66}"/>
              </a:ext>
            </a:extLst>
          </p:cNvPr>
          <p:cNvSpPr>
            <a:spLocks noGrp="1"/>
          </p:cNvSpPr>
          <p:nvPr>
            <p:ph sz="half" idx="1"/>
          </p:nvPr>
        </p:nvSpPr>
        <p:spPr/>
        <p:txBody>
          <a:bodyPr/>
          <a:lstStyle/>
          <a:p>
            <a:pPr marL="0" indent="0">
              <a:buNone/>
            </a:pPr>
            <a:r>
              <a:rPr lang="en-US" dirty="0"/>
              <a:t>AEA policy allows for revisions of packages after publication</a:t>
            </a:r>
          </a:p>
          <a:p>
            <a:r>
              <a:rPr lang="en-US" dirty="0"/>
              <a:t>The initial package remains the “version of record”</a:t>
            </a:r>
          </a:p>
          <a:p>
            <a:r>
              <a:rPr lang="en-US" dirty="0"/>
              <a:t>Additional versions are linked</a:t>
            </a:r>
          </a:p>
        </p:txBody>
      </p:sp>
      <p:pic>
        <p:nvPicPr>
          <p:cNvPr id="5" name="Picture 4">
            <a:extLst>
              <a:ext uri="{FF2B5EF4-FFF2-40B4-BE49-F238E27FC236}">
                <a16:creationId xmlns:a16="http://schemas.microsoft.com/office/drawing/2014/main" id="{109EA0E0-A699-0D95-0AA0-41CABD7D77E6}"/>
              </a:ext>
            </a:extLst>
          </p:cNvPr>
          <p:cNvPicPr>
            <a:picLocks noChangeAspect="1"/>
          </p:cNvPicPr>
          <p:nvPr/>
        </p:nvPicPr>
        <p:blipFill>
          <a:blip r:embed="rId2"/>
          <a:stretch>
            <a:fillRect/>
          </a:stretch>
        </p:blipFill>
        <p:spPr>
          <a:xfrm>
            <a:off x="7605712" y="3937977"/>
            <a:ext cx="2162175" cy="1905000"/>
          </a:xfrm>
          <a:prstGeom prst="rect">
            <a:avLst/>
          </a:prstGeom>
        </p:spPr>
      </p:pic>
      <p:pic>
        <p:nvPicPr>
          <p:cNvPr id="10" name="Content Placeholder 9">
            <a:extLst>
              <a:ext uri="{FF2B5EF4-FFF2-40B4-BE49-F238E27FC236}">
                <a16:creationId xmlns:a16="http://schemas.microsoft.com/office/drawing/2014/main" id="{53D43C95-FA36-9E4E-3272-5E19051D0D77}"/>
              </a:ext>
            </a:extLst>
          </p:cNvPr>
          <p:cNvPicPr>
            <a:picLocks noGrp="1" noChangeAspect="1"/>
          </p:cNvPicPr>
          <p:nvPr>
            <p:ph sz="half" idx="2"/>
          </p:nvPr>
        </p:nvPicPr>
        <p:blipFill>
          <a:blip r:embed="rId3"/>
          <a:stretch>
            <a:fillRect/>
          </a:stretch>
        </p:blipFill>
        <p:spPr>
          <a:xfrm>
            <a:off x="6096000" y="1619143"/>
            <a:ext cx="5181600" cy="2091439"/>
          </a:xfrm>
        </p:spPr>
      </p:pic>
      <p:sp>
        <p:nvSpPr>
          <p:cNvPr id="11" name="Rectangle 10">
            <a:extLst>
              <a:ext uri="{FF2B5EF4-FFF2-40B4-BE49-F238E27FC236}">
                <a16:creationId xmlns:a16="http://schemas.microsoft.com/office/drawing/2014/main" id="{0A13C399-FD43-AC2E-6A81-7941C8E2D9F1}"/>
              </a:ext>
            </a:extLst>
          </p:cNvPr>
          <p:cNvSpPr/>
          <p:nvPr/>
        </p:nvSpPr>
        <p:spPr>
          <a:xfrm>
            <a:off x="6096000" y="2430585"/>
            <a:ext cx="5080000" cy="67993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93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A980-69DF-CEC3-5B12-52BAF4196ACC}"/>
              </a:ext>
            </a:extLst>
          </p:cNvPr>
          <p:cNvSpPr>
            <a:spLocks noGrp="1"/>
          </p:cNvSpPr>
          <p:nvPr>
            <p:ph type="title"/>
          </p:nvPr>
        </p:nvSpPr>
        <p:spPr/>
        <p:txBody>
          <a:bodyPr/>
          <a:lstStyle/>
          <a:p>
            <a:r>
              <a:rPr lang="en-US" dirty="0"/>
              <a:t>Continuous updating of replication packages</a:t>
            </a:r>
          </a:p>
        </p:txBody>
      </p:sp>
      <p:sp>
        <p:nvSpPr>
          <p:cNvPr id="4" name="Content Placeholder 3">
            <a:extLst>
              <a:ext uri="{FF2B5EF4-FFF2-40B4-BE49-F238E27FC236}">
                <a16:creationId xmlns:a16="http://schemas.microsoft.com/office/drawing/2014/main" id="{9F80EF91-DF9F-3489-2583-825334035B66}"/>
              </a:ext>
            </a:extLst>
          </p:cNvPr>
          <p:cNvSpPr>
            <a:spLocks noGrp="1"/>
          </p:cNvSpPr>
          <p:nvPr>
            <p:ph sz="half" idx="1"/>
          </p:nvPr>
        </p:nvSpPr>
        <p:spPr>
          <a:xfrm>
            <a:off x="838200" y="1825625"/>
            <a:ext cx="4254661" cy="4351338"/>
          </a:xfrm>
        </p:spPr>
        <p:txBody>
          <a:bodyPr/>
          <a:lstStyle/>
          <a:p>
            <a:r>
              <a:rPr lang="en-US" dirty="0"/>
              <a:t>Data Editor monitors and responds to inquiries</a:t>
            </a:r>
          </a:p>
          <a:p>
            <a:r>
              <a:rPr lang="en-US" dirty="0"/>
              <a:t>About 3% of yearly activity are revisions</a:t>
            </a:r>
          </a:p>
        </p:txBody>
      </p:sp>
      <p:pic>
        <p:nvPicPr>
          <p:cNvPr id="12" name="Content Placeholder 11">
            <a:extLst>
              <a:ext uri="{FF2B5EF4-FFF2-40B4-BE49-F238E27FC236}">
                <a16:creationId xmlns:a16="http://schemas.microsoft.com/office/drawing/2014/main" id="{DD1CA877-2D00-0DCF-4507-E83DBF2FDBAC}"/>
              </a:ext>
            </a:extLst>
          </p:cNvPr>
          <p:cNvPicPr>
            <a:picLocks noGrp="1" noChangeAspect="1"/>
          </p:cNvPicPr>
          <p:nvPr>
            <p:ph sz="half" idx="2"/>
          </p:nvPr>
        </p:nvPicPr>
        <p:blipFill>
          <a:blip r:embed="rId2"/>
          <a:stretch>
            <a:fillRect/>
          </a:stretch>
        </p:blipFill>
        <p:spPr>
          <a:xfrm>
            <a:off x="5092861" y="1396641"/>
            <a:ext cx="6575898" cy="2332521"/>
          </a:xfrm>
        </p:spPr>
      </p:pic>
      <p:pic>
        <p:nvPicPr>
          <p:cNvPr id="14" name="Picture 13">
            <a:extLst>
              <a:ext uri="{FF2B5EF4-FFF2-40B4-BE49-F238E27FC236}">
                <a16:creationId xmlns:a16="http://schemas.microsoft.com/office/drawing/2014/main" id="{54F36BBC-1203-AF46-69B5-5BF23113C7EE}"/>
              </a:ext>
            </a:extLst>
          </p:cNvPr>
          <p:cNvPicPr>
            <a:picLocks noChangeAspect="1"/>
          </p:cNvPicPr>
          <p:nvPr/>
        </p:nvPicPr>
        <p:blipFill>
          <a:blip r:embed="rId3"/>
          <a:stretch>
            <a:fillRect/>
          </a:stretch>
        </p:blipFill>
        <p:spPr>
          <a:xfrm>
            <a:off x="6324310" y="3343110"/>
            <a:ext cx="2867025" cy="1809750"/>
          </a:xfrm>
          <a:prstGeom prst="rect">
            <a:avLst/>
          </a:prstGeom>
        </p:spPr>
      </p:pic>
      <p:pic>
        <p:nvPicPr>
          <p:cNvPr id="16" name="Picture 15">
            <a:extLst>
              <a:ext uri="{FF2B5EF4-FFF2-40B4-BE49-F238E27FC236}">
                <a16:creationId xmlns:a16="http://schemas.microsoft.com/office/drawing/2014/main" id="{1C25C2F2-499F-22D8-04D4-867BD2D9B679}"/>
              </a:ext>
            </a:extLst>
          </p:cNvPr>
          <p:cNvPicPr>
            <a:picLocks noChangeAspect="1"/>
          </p:cNvPicPr>
          <p:nvPr/>
        </p:nvPicPr>
        <p:blipFill>
          <a:blip r:embed="rId4"/>
          <a:stretch>
            <a:fillRect/>
          </a:stretch>
        </p:blipFill>
        <p:spPr>
          <a:xfrm>
            <a:off x="278296" y="3674233"/>
            <a:ext cx="5217586" cy="3574252"/>
          </a:xfrm>
          <a:prstGeom prst="rect">
            <a:avLst/>
          </a:prstGeom>
        </p:spPr>
      </p:pic>
    </p:spTree>
    <p:extLst>
      <p:ext uri="{BB962C8B-B14F-4D97-AF65-F5344CB8AC3E}">
        <p14:creationId xmlns:p14="http://schemas.microsoft.com/office/powerpoint/2010/main" val="4125146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86184-2DE9-9F96-B84B-E5E7EB9FFDFF}"/>
              </a:ext>
            </a:extLst>
          </p:cNvPr>
          <p:cNvSpPr>
            <a:spLocks noGrp="1"/>
          </p:cNvSpPr>
          <p:nvPr>
            <p:ph type="title"/>
          </p:nvPr>
        </p:nvSpPr>
        <p:spPr/>
        <p:txBody>
          <a:bodyPr/>
          <a:lstStyle/>
          <a:p>
            <a:r>
              <a:rPr lang="en-US" dirty="0"/>
              <a:t>Linking to private sharing sites</a:t>
            </a:r>
          </a:p>
        </p:txBody>
      </p:sp>
      <p:sp>
        <p:nvSpPr>
          <p:cNvPr id="3" name="Content Placeholder 2">
            <a:extLst>
              <a:ext uri="{FF2B5EF4-FFF2-40B4-BE49-F238E27FC236}">
                <a16:creationId xmlns:a16="http://schemas.microsoft.com/office/drawing/2014/main" id="{C455B636-7662-5B27-5420-BE7E0C159326}"/>
              </a:ext>
            </a:extLst>
          </p:cNvPr>
          <p:cNvSpPr>
            <a:spLocks noGrp="1"/>
          </p:cNvSpPr>
          <p:nvPr>
            <p:ph sz="half" idx="1"/>
          </p:nvPr>
        </p:nvSpPr>
        <p:spPr/>
        <p:txBody>
          <a:bodyPr/>
          <a:lstStyle/>
          <a:p>
            <a:r>
              <a:rPr lang="en-US" dirty="0"/>
              <a:t>Links to </a:t>
            </a:r>
            <a:r>
              <a:rPr lang="en-US" dirty="0" err="1"/>
              <a:t>Github</a:t>
            </a:r>
            <a:r>
              <a:rPr lang="en-US" dirty="0"/>
              <a:t> repositories</a:t>
            </a:r>
          </a:p>
          <a:p>
            <a:pPr lvl="1"/>
            <a:r>
              <a:rPr lang="en-US" dirty="0"/>
              <a:t>NOTE: Github.com is </a:t>
            </a:r>
            <a:r>
              <a:rPr lang="en-US" b="1" u="sng" dirty="0"/>
              <a:t>NOT</a:t>
            </a:r>
            <a:r>
              <a:rPr lang="en-US" dirty="0"/>
              <a:t> an archive!</a:t>
            </a:r>
          </a:p>
          <a:p>
            <a:r>
              <a:rPr lang="en-US" dirty="0"/>
              <a:t>Links to source websites</a:t>
            </a:r>
          </a:p>
          <a:p>
            <a:endParaRPr lang="en-US" dirty="0"/>
          </a:p>
          <a:p>
            <a:pPr marL="0" indent="0">
              <a:buNone/>
            </a:pPr>
            <a:r>
              <a:rPr lang="en-US" dirty="0"/>
              <a:t>Added as part of a “related publication” taxonomy</a:t>
            </a:r>
          </a:p>
        </p:txBody>
      </p:sp>
      <p:pic>
        <p:nvPicPr>
          <p:cNvPr id="6" name="Content Placeholder 5">
            <a:extLst>
              <a:ext uri="{FF2B5EF4-FFF2-40B4-BE49-F238E27FC236}">
                <a16:creationId xmlns:a16="http://schemas.microsoft.com/office/drawing/2014/main" id="{F4E78BB9-6254-5975-89A2-873DFC4F6E28}"/>
              </a:ext>
            </a:extLst>
          </p:cNvPr>
          <p:cNvPicPr>
            <a:picLocks noGrp="1" noChangeAspect="1"/>
          </p:cNvPicPr>
          <p:nvPr>
            <p:ph sz="half" idx="2"/>
          </p:nvPr>
        </p:nvPicPr>
        <p:blipFill>
          <a:blip r:embed="rId2"/>
          <a:stretch>
            <a:fillRect/>
          </a:stretch>
        </p:blipFill>
        <p:spPr>
          <a:xfrm>
            <a:off x="6719277" y="1441380"/>
            <a:ext cx="5181600" cy="3975240"/>
          </a:xfrm>
        </p:spPr>
      </p:pic>
      <p:pic>
        <p:nvPicPr>
          <p:cNvPr id="8" name="Picture 7">
            <a:extLst>
              <a:ext uri="{FF2B5EF4-FFF2-40B4-BE49-F238E27FC236}">
                <a16:creationId xmlns:a16="http://schemas.microsoft.com/office/drawing/2014/main" id="{9265E5BD-078A-BCE6-31E0-7E1D17CF226C}"/>
              </a:ext>
            </a:extLst>
          </p:cNvPr>
          <p:cNvPicPr>
            <a:picLocks noChangeAspect="1"/>
          </p:cNvPicPr>
          <p:nvPr/>
        </p:nvPicPr>
        <p:blipFill>
          <a:blip r:embed="rId3"/>
          <a:stretch>
            <a:fillRect/>
          </a:stretch>
        </p:blipFill>
        <p:spPr>
          <a:xfrm>
            <a:off x="4774901" y="4445000"/>
            <a:ext cx="6702967" cy="1658815"/>
          </a:xfrm>
          <a:prstGeom prst="rect">
            <a:avLst/>
          </a:prstGeom>
          <a:ln>
            <a:solidFill>
              <a:schemeClr val="tx1"/>
            </a:solidFill>
          </a:ln>
          <a:effectLst>
            <a:outerShdw blurRad="50800" dist="139700" dir="2700000" algn="tl" rotWithShape="0">
              <a:prstClr val="black">
                <a:alpha val="40000"/>
              </a:prstClr>
            </a:outerShdw>
          </a:effectLst>
        </p:spPr>
      </p:pic>
    </p:spTree>
    <p:extLst>
      <p:ext uri="{BB962C8B-B14F-4D97-AF65-F5344CB8AC3E}">
        <p14:creationId xmlns:p14="http://schemas.microsoft.com/office/powerpoint/2010/main" val="1648065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3E0D7-7EC8-ABC4-F5E8-AD3AD6514F37}"/>
              </a:ext>
            </a:extLst>
          </p:cNvPr>
          <p:cNvSpPr>
            <a:spLocks noGrp="1"/>
          </p:cNvSpPr>
          <p:nvPr>
            <p:ph type="title"/>
          </p:nvPr>
        </p:nvSpPr>
        <p:spPr/>
        <p:txBody>
          <a:bodyPr/>
          <a:lstStyle/>
          <a:p>
            <a:r>
              <a:rPr lang="en-US" dirty="0"/>
              <a:t>Special journals</a:t>
            </a:r>
          </a:p>
        </p:txBody>
      </p:sp>
      <p:sp>
        <p:nvSpPr>
          <p:cNvPr id="3" name="Content Placeholder 2">
            <a:extLst>
              <a:ext uri="{FF2B5EF4-FFF2-40B4-BE49-F238E27FC236}">
                <a16:creationId xmlns:a16="http://schemas.microsoft.com/office/drawing/2014/main" id="{72BE0BBD-D7DB-8C06-9410-F9A9D10FD333}"/>
              </a:ext>
            </a:extLst>
          </p:cNvPr>
          <p:cNvSpPr>
            <a:spLocks noGrp="1"/>
          </p:cNvSpPr>
          <p:nvPr>
            <p:ph sz="half" idx="1"/>
          </p:nvPr>
        </p:nvSpPr>
        <p:spPr/>
        <p:txBody>
          <a:bodyPr/>
          <a:lstStyle/>
          <a:p>
            <a:r>
              <a:rPr lang="en-US" dirty="0"/>
              <a:t>Journal of Comments and Replications in Economics (JCRE)</a:t>
            </a:r>
          </a:p>
          <a:p>
            <a:r>
              <a:rPr lang="en-US" dirty="0"/>
              <a:t>Journal of Applied Econometrics</a:t>
            </a:r>
          </a:p>
          <a:p>
            <a:r>
              <a:rPr lang="en-US" dirty="0"/>
              <a:t>Research &amp; Politics</a:t>
            </a:r>
          </a:p>
        </p:txBody>
      </p:sp>
      <p:pic>
        <p:nvPicPr>
          <p:cNvPr id="6" name="Content Placeholder 5">
            <a:extLst>
              <a:ext uri="{FF2B5EF4-FFF2-40B4-BE49-F238E27FC236}">
                <a16:creationId xmlns:a16="http://schemas.microsoft.com/office/drawing/2014/main" id="{1D5D1306-CB6D-8668-85AA-D67B09D96F8A}"/>
              </a:ext>
            </a:extLst>
          </p:cNvPr>
          <p:cNvPicPr>
            <a:picLocks noGrp="1" noChangeAspect="1"/>
          </p:cNvPicPr>
          <p:nvPr>
            <p:ph sz="half" idx="2"/>
          </p:nvPr>
        </p:nvPicPr>
        <p:blipFill>
          <a:blip r:embed="rId2"/>
          <a:stretch>
            <a:fillRect/>
          </a:stretch>
        </p:blipFill>
        <p:spPr>
          <a:xfrm>
            <a:off x="6452753" y="972293"/>
            <a:ext cx="5181600" cy="2456707"/>
          </a:xfrm>
        </p:spPr>
      </p:pic>
      <p:pic>
        <p:nvPicPr>
          <p:cNvPr id="8" name="Picture 7">
            <a:extLst>
              <a:ext uri="{FF2B5EF4-FFF2-40B4-BE49-F238E27FC236}">
                <a16:creationId xmlns:a16="http://schemas.microsoft.com/office/drawing/2014/main" id="{71DAC826-D720-4826-9C43-A93CFC78022B}"/>
              </a:ext>
            </a:extLst>
          </p:cNvPr>
          <p:cNvPicPr>
            <a:picLocks noChangeAspect="1"/>
          </p:cNvPicPr>
          <p:nvPr/>
        </p:nvPicPr>
        <p:blipFill>
          <a:blip r:embed="rId3"/>
          <a:stretch>
            <a:fillRect/>
          </a:stretch>
        </p:blipFill>
        <p:spPr>
          <a:xfrm>
            <a:off x="4806676" y="4316382"/>
            <a:ext cx="6147739" cy="3877576"/>
          </a:xfrm>
          <a:prstGeom prst="rect">
            <a:avLst/>
          </a:prstGeom>
        </p:spPr>
      </p:pic>
      <p:pic>
        <p:nvPicPr>
          <p:cNvPr id="10" name="Picture 9">
            <a:extLst>
              <a:ext uri="{FF2B5EF4-FFF2-40B4-BE49-F238E27FC236}">
                <a16:creationId xmlns:a16="http://schemas.microsoft.com/office/drawing/2014/main" id="{D5CD893E-F022-887C-B91C-04C37E57CCB5}"/>
              </a:ext>
            </a:extLst>
          </p:cNvPr>
          <p:cNvPicPr>
            <a:picLocks noChangeAspect="1"/>
          </p:cNvPicPr>
          <p:nvPr/>
        </p:nvPicPr>
        <p:blipFill>
          <a:blip r:embed="rId4"/>
          <a:stretch>
            <a:fillRect/>
          </a:stretch>
        </p:blipFill>
        <p:spPr>
          <a:xfrm>
            <a:off x="4883759" y="3429000"/>
            <a:ext cx="5781187" cy="1087858"/>
          </a:xfrm>
          <a:prstGeom prst="rect">
            <a:avLst/>
          </a:prstGeom>
        </p:spPr>
      </p:pic>
      <p:pic>
        <p:nvPicPr>
          <p:cNvPr id="12" name="Picture 11">
            <a:extLst>
              <a:ext uri="{FF2B5EF4-FFF2-40B4-BE49-F238E27FC236}">
                <a16:creationId xmlns:a16="http://schemas.microsoft.com/office/drawing/2014/main" id="{D3C124FB-58D9-9093-6284-C595B658FD1D}"/>
              </a:ext>
            </a:extLst>
          </p:cNvPr>
          <p:cNvPicPr>
            <a:picLocks noChangeAspect="1"/>
          </p:cNvPicPr>
          <p:nvPr/>
        </p:nvPicPr>
        <p:blipFill>
          <a:blip r:embed="rId5"/>
          <a:stretch>
            <a:fillRect/>
          </a:stretch>
        </p:blipFill>
        <p:spPr>
          <a:xfrm>
            <a:off x="238613" y="4001294"/>
            <a:ext cx="4342423" cy="2494700"/>
          </a:xfrm>
          <a:prstGeom prst="rect">
            <a:avLst/>
          </a:prstGeom>
        </p:spPr>
      </p:pic>
    </p:spTree>
    <p:extLst>
      <p:ext uri="{BB962C8B-B14F-4D97-AF65-F5344CB8AC3E}">
        <p14:creationId xmlns:p14="http://schemas.microsoft.com/office/powerpoint/2010/main" val="129749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D7BC-53C4-A5AA-65E0-A19EDFB153D9}"/>
              </a:ext>
            </a:extLst>
          </p:cNvPr>
          <p:cNvSpPr>
            <a:spLocks noGrp="1"/>
          </p:cNvSpPr>
          <p:nvPr>
            <p:ph type="title"/>
          </p:nvPr>
        </p:nvSpPr>
        <p:spPr/>
        <p:txBody>
          <a:bodyPr/>
          <a:lstStyle/>
          <a:p>
            <a:r>
              <a:rPr lang="en-US" dirty="0"/>
              <a:t>New types of journals?</a:t>
            </a:r>
          </a:p>
        </p:txBody>
      </p:sp>
      <p:pic>
        <p:nvPicPr>
          <p:cNvPr id="8" name="Content Placeholder 7">
            <a:extLst>
              <a:ext uri="{FF2B5EF4-FFF2-40B4-BE49-F238E27FC236}">
                <a16:creationId xmlns:a16="http://schemas.microsoft.com/office/drawing/2014/main" id="{52D12475-5836-D22C-0CCA-9C1570137076}"/>
              </a:ext>
            </a:extLst>
          </p:cNvPr>
          <p:cNvPicPr>
            <a:picLocks noGrp="1" noChangeAspect="1"/>
          </p:cNvPicPr>
          <p:nvPr>
            <p:ph sz="half" idx="2"/>
          </p:nvPr>
        </p:nvPicPr>
        <p:blipFill>
          <a:blip r:embed="rId2"/>
          <a:stretch>
            <a:fillRect/>
          </a:stretch>
        </p:blipFill>
        <p:spPr>
          <a:xfrm>
            <a:off x="7191683" y="1825625"/>
            <a:ext cx="3142633" cy="4351338"/>
          </a:xfrm>
        </p:spPr>
      </p:pic>
      <p:pic>
        <p:nvPicPr>
          <p:cNvPr id="14" name="Content Placeholder 13">
            <a:extLst>
              <a:ext uri="{FF2B5EF4-FFF2-40B4-BE49-F238E27FC236}">
                <a16:creationId xmlns:a16="http://schemas.microsoft.com/office/drawing/2014/main" id="{C2453761-C975-C6DB-D6C5-0C21C04C0862}"/>
              </a:ext>
            </a:extLst>
          </p:cNvPr>
          <p:cNvPicPr>
            <a:picLocks noGrp="1" noChangeAspect="1"/>
          </p:cNvPicPr>
          <p:nvPr>
            <p:ph sz="half" idx="1"/>
          </p:nvPr>
        </p:nvPicPr>
        <p:blipFill>
          <a:blip r:embed="rId3"/>
          <a:stretch>
            <a:fillRect/>
          </a:stretch>
        </p:blipFill>
        <p:spPr>
          <a:xfrm>
            <a:off x="838200" y="1836713"/>
            <a:ext cx="5181600" cy="4329162"/>
          </a:xfrm>
        </p:spPr>
      </p:pic>
    </p:spTree>
    <p:extLst>
      <p:ext uri="{BB962C8B-B14F-4D97-AF65-F5344CB8AC3E}">
        <p14:creationId xmlns:p14="http://schemas.microsoft.com/office/powerpoint/2010/main" val="130423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DA26-4928-47AC-349F-9932473EC537}"/>
              </a:ext>
            </a:extLst>
          </p:cNvPr>
          <p:cNvSpPr>
            <a:spLocks noGrp="1"/>
          </p:cNvSpPr>
          <p:nvPr>
            <p:ph type="title"/>
          </p:nvPr>
        </p:nvSpPr>
        <p:spPr/>
        <p:txBody>
          <a:bodyPr/>
          <a:lstStyle/>
          <a:p>
            <a:r>
              <a:rPr lang="en-US" dirty="0"/>
              <a:t>Generating findings</a:t>
            </a:r>
          </a:p>
        </p:txBody>
      </p:sp>
      <p:pic>
        <p:nvPicPr>
          <p:cNvPr id="6" name="Content Placeholder 5">
            <a:extLst>
              <a:ext uri="{FF2B5EF4-FFF2-40B4-BE49-F238E27FC236}">
                <a16:creationId xmlns:a16="http://schemas.microsoft.com/office/drawing/2014/main" id="{75198220-EAC6-F586-6150-78BBFE672BDB}"/>
              </a:ext>
            </a:extLst>
          </p:cNvPr>
          <p:cNvPicPr>
            <a:picLocks noGrp="1" noChangeAspect="1"/>
          </p:cNvPicPr>
          <p:nvPr>
            <p:ph sz="half" idx="1"/>
          </p:nvPr>
        </p:nvPicPr>
        <p:blipFill>
          <a:blip r:embed="rId2"/>
          <a:stretch>
            <a:fillRect/>
          </a:stretch>
        </p:blipFill>
        <p:spPr>
          <a:xfrm>
            <a:off x="348686" y="1770917"/>
            <a:ext cx="3722228" cy="4351338"/>
          </a:xfrm>
        </p:spPr>
      </p:pic>
      <p:pic>
        <p:nvPicPr>
          <p:cNvPr id="8" name="Content Placeholder 7">
            <a:extLst>
              <a:ext uri="{FF2B5EF4-FFF2-40B4-BE49-F238E27FC236}">
                <a16:creationId xmlns:a16="http://schemas.microsoft.com/office/drawing/2014/main" id="{85F6CDC5-0015-A0AF-82FB-2C6ECDE727F0}"/>
              </a:ext>
            </a:extLst>
          </p:cNvPr>
          <p:cNvPicPr>
            <a:picLocks noGrp="1" noChangeAspect="1"/>
          </p:cNvPicPr>
          <p:nvPr>
            <p:ph sz="half" idx="2"/>
          </p:nvPr>
        </p:nvPicPr>
        <p:blipFill>
          <a:blip r:embed="rId3"/>
          <a:stretch>
            <a:fillRect/>
          </a:stretch>
        </p:blipFill>
        <p:spPr>
          <a:xfrm>
            <a:off x="7592306" y="1825625"/>
            <a:ext cx="3361390" cy="4351338"/>
          </a:xfrm>
        </p:spPr>
      </p:pic>
      <p:pic>
        <p:nvPicPr>
          <p:cNvPr id="10" name="Picture 9">
            <a:extLst>
              <a:ext uri="{FF2B5EF4-FFF2-40B4-BE49-F238E27FC236}">
                <a16:creationId xmlns:a16="http://schemas.microsoft.com/office/drawing/2014/main" id="{FD4CAA2A-F3E8-6FA4-2245-78E09F7B523E}"/>
              </a:ext>
            </a:extLst>
          </p:cNvPr>
          <p:cNvPicPr>
            <a:picLocks noChangeAspect="1"/>
          </p:cNvPicPr>
          <p:nvPr/>
        </p:nvPicPr>
        <p:blipFill>
          <a:blip r:embed="rId4"/>
          <a:stretch>
            <a:fillRect/>
          </a:stretch>
        </p:blipFill>
        <p:spPr>
          <a:xfrm>
            <a:off x="4070914" y="1955617"/>
            <a:ext cx="3160554" cy="4091354"/>
          </a:xfrm>
          <a:prstGeom prst="rect">
            <a:avLst/>
          </a:prstGeom>
        </p:spPr>
      </p:pic>
    </p:spTree>
    <p:extLst>
      <p:ext uri="{BB962C8B-B14F-4D97-AF65-F5344CB8AC3E}">
        <p14:creationId xmlns:p14="http://schemas.microsoft.com/office/powerpoint/2010/main" val="3710780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B5A1-E49D-827A-4BE2-F90E61CF3275}"/>
              </a:ext>
            </a:extLst>
          </p:cNvPr>
          <p:cNvSpPr>
            <a:spLocks noGrp="1"/>
          </p:cNvSpPr>
          <p:nvPr>
            <p:ph type="title"/>
          </p:nvPr>
        </p:nvSpPr>
        <p:spPr/>
        <p:txBody>
          <a:bodyPr/>
          <a:lstStyle/>
          <a:p>
            <a:r>
              <a:rPr lang="en-US" dirty="0"/>
              <a:t>Replication games, challenges, etc.</a:t>
            </a:r>
          </a:p>
        </p:txBody>
      </p:sp>
      <p:sp>
        <p:nvSpPr>
          <p:cNvPr id="3" name="Content Placeholder 2">
            <a:extLst>
              <a:ext uri="{FF2B5EF4-FFF2-40B4-BE49-F238E27FC236}">
                <a16:creationId xmlns:a16="http://schemas.microsoft.com/office/drawing/2014/main" id="{0909E27D-4AE0-67C9-14BF-7201BDEF5E90}"/>
              </a:ext>
            </a:extLst>
          </p:cNvPr>
          <p:cNvSpPr>
            <a:spLocks noGrp="1"/>
          </p:cNvSpPr>
          <p:nvPr>
            <p:ph sz="half" idx="1"/>
          </p:nvPr>
        </p:nvSpPr>
        <p:spPr/>
        <p:txBody>
          <a:bodyPr/>
          <a:lstStyle/>
          <a:p>
            <a:r>
              <a:rPr lang="en-US" dirty="0">
                <a:hlinkClick r:id="rId2"/>
              </a:rPr>
              <a:t>https://i4replication.org/description.html</a:t>
            </a:r>
            <a:endParaRPr lang="en-US" dirty="0"/>
          </a:p>
          <a:p>
            <a:r>
              <a:rPr lang="en-US" dirty="0"/>
              <a:t>“Hackathon” for data</a:t>
            </a:r>
          </a:p>
          <a:p>
            <a:r>
              <a:rPr lang="en-US" dirty="0"/>
              <a:t>70+ people in multiple teams, not just econ</a:t>
            </a:r>
          </a:p>
        </p:txBody>
      </p:sp>
      <p:pic>
        <p:nvPicPr>
          <p:cNvPr id="6" name="Content Placeholder 5">
            <a:extLst>
              <a:ext uri="{FF2B5EF4-FFF2-40B4-BE49-F238E27FC236}">
                <a16:creationId xmlns:a16="http://schemas.microsoft.com/office/drawing/2014/main" id="{90CEF62C-6AC9-7259-7871-AAD7D05B7B11}"/>
              </a:ext>
            </a:extLst>
          </p:cNvPr>
          <p:cNvPicPr>
            <a:picLocks noGrp="1" noChangeAspect="1"/>
          </p:cNvPicPr>
          <p:nvPr>
            <p:ph sz="half" idx="2"/>
          </p:nvPr>
        </p:nvPicPr>
        <p:blipFill>
          <a:blip r:embed="rId3"/>
          <a:stretch>
            <a:fillRect/>
          </a:stretch>
        </p:blipFill>
        <p:spPr>
          <a:xfrm>
            <a:off x="6172200" y="2030033"/>
            <a:ext cx="5181600" cy="3942521"/>
          </a:xfrm>
        </p:spPr>
      </p:pic>
    </p:spTree>
    <p:extLst>
      <p:ext uri="{BB962C8B-B14F-4D97-AF65-F5344CB8AC3E}">
        <p14:creationId xmlns:p14="http://schemas.microsoft.com/office/powerpoint/2010/main" val="2843413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66A7-9D7C-8299-F82E-93BD831B6E08}"/>
              </a:ext>
            </a:extLst>
          </p:cNvPr>
          <p:cNvSpPr>
            <a:spLocks noGrp="1"/>
          </p:cNvSpPr>
          <p:nvPr>
            <p:ph type="title"/>
          </p:nvPr>
        </p:nvSpPr>
        <p:spPr/>
        <p:txBody>
          <a:bodyPr/>
          <a:lstStyle/>
          <a:p>
            <a:r>
              <a:rPr lang="en-US" dirty="0"/>
              <a:t>Classwork, but where to go?</a:t>
            </a:r>
          </a:p>
        </p:txBody>
      </p:sp>
      <p:pic>
        <p:nvPicPr>
          <p:cNvPr id="6" name="Content Placeholder 5">
            <a:extLst>
              <a:ext uri="{FF2B5EF4-FFF2-40B4-BE49-F238E27FC236}">
                <a16:creationId xmlns:a16="http://schemas.microsoft.com/office/drawing/2014/main" id="{F6618DE1-4372-A06A-AB73-01125FB5D074}"/>
              </a:ext>
            </a:extLst>
          </p:cNvPr>
          <p:cNvPicPr>
            <a:picLocks noGrp="1" noChangeAspect="1"/>
          </p:cNvPicPr>
          <p:nvPr>
            <p:ph sz="half" idx="1"/>
          </p:nvPr>
        </p:nvPicPr>
        <p:blipFill>
          <a:blip r:embed="rId2"/>
          <a:stretch>
            <a:fillRect/>
          </a:stretch>
        </p:blipFill>
        <p:spPr>
          <a:xfrm>
            <a:off x="838200" y="2812801"/>
            <a:ext cx="5181600" cy="2376986"/>
          </a:xfrm>
        </p:spPr>
      </p:pic>
      <p:pic>
        <p:nvPicPr>
          <p:cNvPr id="8" name="Content Placeholder 7">
            <a:extLst>
              <a:ext uri="{FF2B5EF4-FFF2-40B4-BE49-F238E27FC236}">
                <a16:creationId xmlns:a16="http://schemas.microsoft.com/office/drawing/2014/main" id="{715DB379-E677-B97F-DE0A-36399711250E}"/>
              </a:ext>
            </a:extLst>
          </p:cNvPr>
          <p:cNvPicPr>
            <a:picLocks noGrp="1" noChangeAspect="1"/>
          </p:cNvPicPr>
          <p:nvPr>
            <p:ph sz="half" idx="2"/>
          </p:nvPr>
        </p:nvPicPr>
        <p:blipFill>
          <a:blip r:embed="rId3"/>
          <a:stretch>
            <a:fillRect/>
          </a:stretch>
        </p:blipFill>
        <p:spPr>
          <a:xfrm>
            <a:off x="6172200" y="2025032"/>
            <a:ext cx="5181600" cy="3952523"/>
          </a:xfrm>
        </p:spPr>
      </p:pic>
    </p:spTree>
    <p:extLst>
      <p:ext uri="{BB962C8B-B14F-4D97-AF65-F5344CB8AC3E}">
        <p14:creationId xmlns:p14="http://schemas.microsoft.com/office/powerpoint/2010/main" val="324813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02844" y="2458147"/>
            <a:ext cx="8114190" cy="2800767"/>
          </a:xfrm>
          <a:prstGeom prst="rect">
            <a:avLst/>
          </a:prstGeom>
          <a:noFill/>
        </p:spPr>
        <p:txBody>
          <a:bodyPr wrap="square" rtlCol="0">
            <a:spAutoFit/>
          </a:bodyPr>
          <a:lstStyle/>
          <a:p>
            <a:pPr algn="ctr"/>
            <a:r>
              <a:rPr lang="en-US" sz="8800" dirty="0">
                <a:solidFill>
                  <a:schemeClr val="bg1"/>
                </a:solidFill>
              </a:rPr>
              <a:t>Pushing the boundaries</a:t>
            </a:r>
            <a:endParaRPr lang="en-US" dirty="0">
              <a:solidFill>
                <a:schemeClr val="bg1"/>
              </a:solidFill>
            </a:endParaRPr>
          </a:p>
        </p:txBody>
      </p:sp>
    </p:spTree>
    <p:extLst>
      <p:ext uri="{BB962C8B-B14F-4D97-AF65-F5344CB8AC3E}">
        <p14:creationId xmlns:p14="http://schemas.microsoft.com/office/powerpoint/2010/main" val="472825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 is assessed</a:t>
            </a:r>
          </a:p>
        </p:txBody>
      </p:sp>
      <p:sp>
        <p:nvSpPr>
          <p:cNvPr id="10" name="Content Placeholder 9"/>
          <p:cNvSpPr>
            <a:spLocks noGrp="1"/>
          </p:cNvSpPr>
          <p:nvPr>
            <p:ph sz="half" idx="1"/>
          </p:nvPr>
        </p:nvSpPr>
        <p:spPr/>
        <p:txBody>
          <a:bodyPr>
            <a:normAutofit/>
          </a:bodyPr>
          <a:lstStyle/>
          <a:p>
            <a:pPr marL="0" indent="0">
              <a:buNone/>
            </a:pPr>
            <a:r>
              <a:rPr lang="en-US" dirty="0"/>
              <a:t>Since July 16, 2019, the AEA Data Editor team has conducted reproducibility assessments</a:t>
            </a:r>
            <a:endParaRPr lang="en-US" sz="3600" b="1" dirty="0">
              <a:solidFill>
                <a:schemeClr val="accent6">
                  <a:lumMod val="75000"/>
                </a:schemeClr>
              </a:solidFill>
            </a:endParaRPr>
          </a:p>
          <a:p>
            <a:r>
              <a:rPr lang="en-US" dirty="0"/>
              <a:t>for 1663</a:t>
            </a:r>
            <a:r>
              <a:rPr lang="en-US" sz="3600" b="1" dirty="0">
                <a:solidFill>
                  <a:schemeClr val="accent2">
                    <a:lumMod val="75000"/>
                  </a:schemeClr>
                </a:solidFill>
              </a:rPr>
              <a:t> manuscripts </a:t>
            </a:r>
            <a:br>
              <a:rPr lang="en-US" sz="3600" b="1" dirty="0">
                <a:solidFill>
                  <a:schemeClr val="accent2">
                    <a:lumMod val="75000"/>
                  </a:schemeClr>
                </a:solidFill>
              </a:rPr>
            </a:br>
            <a:r>
              <a:rPr lang="en-US" dirty="0"/>
              <a:t>(1369 full papers, 293 P&amp;P)</a:t>
            </a:r>
            <a:br>
              <a:rPr lang="en-US" dirty="0"/>
            </a:br>
            <a:r>
              <a:rPr lang="en-US" dirty="0"/>
              <a:t>as of this morning</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cxnSp>
        <p:nvCxnSpPr>
          <p:cNvPr id="74" name="Google Shape;74;p16"/>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75" name="Google Shape;75;p16"/>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76" name="Google Shape;76;p16"/>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77" name="Google Shape;77;p16"/>
          <p:cNvSpPr txBox="1"/>
          <p:nvPr/>
        </p:nvSpPr>
        <p:spPr>
          <a:xfrm>
            <a:off x="890958" y="836201"/>
            <a:ext cx="948042" cy="615513"/>
          </a:xfrm>
          <a:prstGeom prst="rect">
            <a:avLst/>
          </a:prstGeom>
          <a:noFill/>
          <a:ln>
            <a:noFill/>
          </a:ln>
        </p:spPr>
        <p:txBody>
          <a:bodyPr spcFirstLastPara="1" wrap="square" lIns="121900" tIns="121900" rIns="121900" bIns="121900" anchor="t" anchorCtr="0">
            <a:spAutoFit/>
          </a:bodyPr>
          <a:lstStyle/>
          <a:p>
            <a:r>
              <a:rPr lang="en" sz="2400" dirty="0"/>
              <a:t>Data</a:t>
            </a:r>
            <a:endParaRPr sz="2400" dirty="0"/>
          </a:p>
        </p:txBody>
      </p:sp>
      <p:sp>
        <p:nvSpPr>
          <p:cNvPr id="78" name="Google Shape;78;p16"/>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9" name="Google Shape;79;p16"/>
          <p:cNvCxnSpPr>
            <a:endCxn id="78" idx="5"/>
          </p:cNvCxnSpPr>
          <p:nvPr/>
        </p:nvCxnSpPr>
        <p:spPr>
          <a:xfrm flipH="1">
            <a:off x="2250965" y="4798600"/>
            <a:ext cx="1010400" cy="711200"/>
          </a:xfrm>
          <a:prstGeom prst="straightConnector1">
            <a:avLst/>
          </a:prstGeom>
          <a:noFill/>
          <a:ln w="9525" cap="flat" cmpd="sng">
            <a:solidFill>
              <a:srgbClr val="000000"/>
            </a:solidFill>
            <a:prstDash val="solid"/>
            <a:round/>
            <a:headEnd type="none" w="med" len="med"/>
            <a:tailEnd type="triangle" w="med" len="med"/>
          </a:ln>
        </p:spPr>
      </p:cxnSp>
      <p:sp>
        <p:nvSpPr>
          <p:cNvPr id="80" name="Google Shape;80;p16"/>
          <p:cNvSpPr txBox="1"/>
          <p:nvPr/>
        </p:nvSpPr>
        <p:spPr>
          <a:xfrm>
            <a:off x="3261400" y="4290601"/>
            <a:ext cx="2032000" cy="984845"/>
          </a:xfrm>
          <a:prstGeom prst="rect">
            <a:avLst/>
          </a:prstGeom>
          <a:noFill/>
          <a:ln>
            <a:noFill/>
          </a:ln>
        </p:spPr>
        <p:txBody>
          <a:bodyPr spcFirstLastPara="1" wrap="square" lIns="121900" tIns="121900" rIns="121900" bIns="121900" anchor="t" anchorCtr="0">
            <a:spAutoFit/>
          </a:bodyPr>
          <a:lstStyle/>
          <a:p>
            <a:r>
              <a:rPr lang="en" sz="2400"/>
              <a:t>Research finding</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cxnSp>
        <p:nvCxnSpPr>
          <p:cNvPr id="85" name="Google Shape;85;p17"/>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86" name="Google Shape;86;p17"/>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87" name="Google Shape;87;p17"/>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88" name="Google Shape;88;p17"/>
          <p:cNvSpPr txBox="1"/>
          <p:nvPr/>
        </p:nvSpPr>
        <p:spPr>
          <a:xfrm>
            <a:off x="890956" y="836201"/>
            <a:ext cx="948044" cy="615513"/>
          </a:xfrm>
          <a:prstGeom prst="rect">
            <a:avLst/>
          </a:prstGeom>
          <a:noFill/>
          <a:ln>
            <a:noFill/>
          </a:ln>
        </p:spPr>
        <p:txBody>
          <a:bodyPr spcFirstLastPara="1" wrap="square" lIns="121900" tIns="121900" rIns="121900" bIns="121900" anchor="t" anchorCtr="0">
            <a:spAutoFit/>
          </a:bodyPr>
          <a:lstStyle/>
          <a:p>
            <a:r>
              <a:rPr lang="en" sz="2400" dirty="0"/>
              <a:t>Data</a:t>
            </a:r>
            <a:endParaRPr sz="2400" dirty="0"/>
          </a:p>
        </p:txBody>
      </p:sp>
      <p:sp>
        <p:nvSpPr>
          <p:cNvPr id="89" name="Google Shape;89;p17"/>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 name="Google Shape;90;p17"/>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91" name="Google Shape;91;p17"/>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92" name="Google Shape;92;p17"/>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cxnSp>
        <p:nvCxnSpPr>
          <p:cNvPr id="97" name="Google Shape;97;p18"/>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98" name="Google Shape;98;p18"/>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99" name="Google Shape;99;p18"/>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100" name="Google Shape;100;p18"/>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101" name="Google Shape;101;p18"/>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102;p18"/>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103" name="Google Shape;103;p18"/>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104" name="Google Shape;104;p18"/>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 name="Google Shape;105;p18"/>
          <p:cNvSpPr/>
          <p:nvPr/>
        </p:nvSpPr>
        <p:spPr>
          <a:xfrm>
            <a:off x="2844800" y="3149600"/>
            <a:ext cx="1524000" cy="1524000"/>
          </a:xfrm>
          <a:prstGeom prst="star8">
            <a:avLst>
              <a:gd name="adj" fmla="val 37500"/>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Good replication package</a:t>
            </a:r>
            <a:endParaRPr sz="1333"/>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cxnSp>
        <p:nvCxnSpPr>
          <p:cNvPr id="110" name="Google Shape;110;p19"/>
          <p:cNvCxnSpPr/>
          <p:nvPr/>
        </p:nvCxnSpPr>
        <p:spPr>
          <a:xfrm>
            <a:off x="1108267" y="4043433"/>
            <a:ext cx="3048000" cy="0"/>
          </a:xfrm>
          <a:prstGeom prst="straightConnector1">
            <a:avLst/>
          </a:prstGeom>
          <a:noFill/>
          <a:ln w="76200" cap="flat" cmpd="sng">
            <a:solidFill>
              <a:schemeClr val="dk2"/>
            </a:solidFill>
            <a:prstDash val="solid"/>
            <a:round/>
            <a:headEnd type="none" w="med" len="med"/>
            <a:tailEnd type="none" w="med" len="med"/>
          </a:ln>
        </p:spPr>
      </p:cxnSp>
      <p:cxnSp>
        <p:nvCxnSpPr>
          <p:cNvPr id="111" name="Google Shape;111;p19"/>
          <p:cNvCxnSpPr/>
          <p:nvPr/>
        </p:nvCxnSpPr>
        <p:spPr>
          <a:xfrm rot="5400000">
            <a:off x="2179000" y="4951800"/>
            <a:ext cx="3048000" cy="0"/>
          </a:xfrm>
          <a:prstGeom prst="straightConnector1">
            <a:avLst/>
          </a:prstGeom>
          <a:noFill/>
          <a:ln w="76200" cap="flat" cmpd="sng">
            <a:solidFill>
              <a:schemeClr val="dk2"/>
            </a:solidFill>
            <a:prstDash val="solid"/>
            <a:round/>
            <a:headEnd type="none" w="med" len="med"/>
            <a:tailEnd type="none" w="med" len="med"/>
          </a:ln>
        </p:spPr>
      </p:cxnSp>
      <p:cxnSp>
        <p:nvCxnSpPr>
          <p:cNvPr id="112" name="Google Shape;112;p19"/>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113" name="Google Shape;113;p19"/>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114" name="Google Shape;114;p19"/>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115" name="Google Shape;115;p19"/>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116" name="Google Shape;116;p19"/>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 name="Google Shape;117;p19"/>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118" name="Google Shape;118;p19"/>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119" name="Google Shape;119;p19"/>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 name="Google Shape;120;p19"/>
          <p:cNvSpPr/>
          <p:nvPr/>
        </p:nvSpPr>
        <p:spPr>
          <a:xfrm>
            <a:off x="2844800" y="3149600"/>
            <a:ext cx="1524000" cy="1524000"/>
          </a:xfrm>
          <a:prstGeom prst="star8">
            <a:avLst>
              <a:gd name="adj" fmla="val 37500"/>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Good replication package</a:t>
            </a:r>
            <a:endParaRPr sz="1333"/>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20"/>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126" name="Google Shape;126;p20"/>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127" name="Google Shape;127;p20"/>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128" name="Google Shape;128;p20"/>
          <p:cNvSpPr txBox="1"/>
          <p:nvPr/>
        </p:nvSpPr>
        <p:spPr>
          <a:xfrm>
            <a:off x="877359" y="836201"/>
            <a:ext cx="961641" cy="615513"/>
          </a:xfrm>
          <a:prstGeom prst="rect">
            <a:avLst/>
          </a:prstGeom>
          <a:noFill/>
          <a:ln>
            <a:noFill/>
          </a:ln>
        </p:spPr>
        <p:txBody>
          <a:bodyPr spcFirstLastPara="1" wrap="square" lIns="121900" tIns="121900" rIns="121900" bIns="121900" anchor="t" anchorCtr="0">
            <a:spAutoFit/>
          </a:bodyPr>
          <a:lstStyle/>
          <a:p>
            <a:r>
              <a:rPr lang="en" sz="2400" dirty="0"/>
              <a:t>Data</a:t>
            </a:r>
            <a:endParaRPr sz="2400" dirty="0"/>
          </a:p>
        </p:txBody>
      </p:sp>
      <p:sp>
        <p:nvSpPr>
          <p:cNvPr id="129" name="Google Shape;129;p20"/>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 name="Google Shape;130;p20"/>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131" name="Google Shape;131;p20"/>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132" name="Google Shape;132;p20"/>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 name="Google Shape;133;p20"/>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 name="Google Shape;134;p20"/>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135" name="Google Shape;135;p20"/>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136" name="Google Shape;136;p20"/>
          <p:cNvCxnSpPr/>
          <p:nvPr/>
        </p:nvCxnSpPr>
        <p:spPr>
          <a:xfrm>
            <a:off x="1117600" y="1930400"/>
            <a:ext cx="3048000" cy="0"/>
          </a:xfrm>
          <a:prstGeom prst="straightConnector1">
            <a:avLst/>
          </a:prstGeom>
          <a:noFill/>
          <a:ln w="76200" cap="flat" cmpd="sng">
            <a:solidFill>
              <a:schemeClr val="dk2"/>
            </a:solidFill>
            <a:prstDash val="solid"/>
            <a:round/>
            <a:headEnd type="none" w="med" len="med"/>
            <a:tailEnd type="none" w="med" len="med"/>
          </a:ln>
        </p:spPr>
      </p:cxnSp>
      <p:cxnSp>
        <p:nvCxnSpPr>
          <p:cNvPr id="137" name="Google Shape;137;p20"/>
          <p:cNvCxnSpPr/>
          <p:nvPr/>
        </p:nvCxnSpPr>
        <p:spPr>
          <a:xfrm rot="5400000">
            <a:off x="4390000" y="4967733"/>
            <a:ext cx="3048000" cy="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cxnSp>
        <p:nvCxnSpPr>
          <p:cNvPr id="142" name="Google Shape;142;p21"/>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143" name="Google Shape;143;p21"/>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144" name="Google Shape;144;p21"/>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145" name="Google Shape;145;p21"/>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146" name="Google Shape;146;p21"/>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7" name="Google Shape;147;p21"/>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148" name="Google Shape;148;p21"/>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149" name="Google Shape;149;p21"/>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21"/>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1"/>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152" name="Google Shape;152;p21"/>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sp>
        <p:nvSpPr>
          <p:cNvPr id="153" name="Google Shape;153;p21"/>
          <p:cNvSpPr/>
          <p:nvPr/>
        </p:nvSpPr>
        <p:spPr>
          <a:xfrm>
            <a:off x="3759200" y="2336800"/>
            <a:ext cx="1524000" cy="1524000"/>
          </a:xfrm>
          <a:prstGeom prst="star8">
            <a:avLst>
              <a:gd name="adj" fmla="val 37500"/>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Better replication package</a:t>
            </a:r>
            <a:endParaRPr sz="1333"/>
          </a:p>
        </p:txBody>
      </p:sp>
      <p:cxnSp>
        <p:nvCxnSpPr>
          <p:cNvPr id="154" name="Google Shape;154;p21"/>
          <p:cNvCxnSpPr/>
          <p:nvPr/>
        </p:nvCxnSpPr>
        <p:spPr>
          <a:xfrm>
            <a:off x="1117600" y="1930400"/>
            <a:ext cx="3048000" cy="0"/>
          </a:xfrm>
          <a:prstGeom prst="straightConnector1">
            <a:avLst/>
          </a:prstGeom>
          <a:noFill/>
          <a:ln w="76200" cap="flat" cmpd="sng">
            <a:solidFill>
              <a:schemeClr val="dk2"/>
            </a:solidFill>
            <a:prstDash val="solid"/>
            <a:round/>
            <a:headEnd type="none" w="med" len="med"/>
            <a:tailEnd type="none" w="med" len="med"/>
          </a:ln>
        </p:spPr>
      </p:cxnSp>
      <p:cxnSp>
        <p:nvCxnSpPr>
          <p:cNvPr id="155" name="Google Shape;155;p21"/>
          <p:cNvCxnSpPr/>
          <p:nvPr/>
        </p:nvCxnSpPr>
        <p:spPr>
          <a:xfrm rot="5400000">
            <a:off x="4390000" y="4967733"/>
            <a:ext cx="3048000" cy="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cxnSp>
        <p:nvCxnSpPr>
          <p:cNvPr id="160" name="Google Shape;160;p22"/>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161" name="Google Shape;161;p22"/>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162" name="Google Shape;162;p22"/>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163" name="Google Shape;163;p22"/>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164" name="Google Shape;164;p22"/>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2"/>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166" name="Google Shape;166;p22"/>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167" name="Google Shape;167;p22"/>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 name="Google Shape;168;p22"/>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 name="Google Shape;169;p22"/>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170" name="Google Shape;170;p22"/>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171" name="Google Shape;171;p22"/>
          <p:cNvCxnSpPr/>
          <p:nvPr/>
        </p:nvCxnSpPr>
        <p:spPr>
          <a:xfrm>
            <a:off x="1117600" y="1930400"/>
            <a:ext cx="3048000" cy="0"/>
          </a:xfrm>
          <a:prstGeom prst="straightConnector1">
            <a:avLst/>
          </a:prstGeom>
          <a:noFill/>
          <a:ln w="76200" cap="flat" cmpd="sng">
            <a:solidFill>
              <a:schemeClr val="dk2"/>
            </a:solidFill>
            <a:prstDash val="solid"/>
            <a:round/>
            <a:headEnd type="none" w="med" len="med"/>
            <a:tailEnd type="none" w="med" len="med"/>
          </a:ln>
        </p:spPr>
      </p:cxnSp>
      <p:sp>
        <p:nvSpPr>
          <p:cNvPr id="172" name="Google Shape;172;p22"/>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cxnSp>
        <p:nvCxnSpPr>
          <p:cNvPr id="173" name="Google Shape;173;p22"/>
          <p:cNvCxnSpPr/>
          <p:nvPr/>
        </p:nvCxnSpPr>
        <p:spPr>
          <a:xfrm rot="5400000">
            <a:off x="4390000" y="4967733"/>
            <a:ext cx="3048000" cy="0"/>
          </a:xfrm>
          <a:prstGeom prst="straightConnector1">
            <a:avLst/>
          </a:prstGeom>
          <a:noFill/>
          <a:ln w="76200" cap="flat" cmpd="sng">
            <a:solidFill>
              <a:schemeClr val="dk2"/>
            </a:solidFill>
            <a:prstDash val="solid"/>
            <a:round/>
            <a:headEnd type="none" w="med" len="med"/>
            <a:tailEnd type="none" w="med" len="med"/>
          </a:ln>
        </p:spPr>
      </p:cxnSp>
      <p:sp>
        <p:nvSpPr>
          <p:cNvPr id="174" name="Google Shape;174;p22"/>
          <p:cNvSpPr txBox="1"/>
          <p:nvPr/>
        </p:nvSpPr>
        <p:spPr>
          <a:xfrm rot="5400000">
            <a:off x="4900000" y="4853600"/>
            <a:ext cx="2478000" cy="492402"/>
          </a:xfrm>
          <a:prstGeom prst="rect">
            <a:avLst/>
          </a:prstGeom>
          <a:noFill/>
          <a:ln>
            <a:noFill/>
          </a:ln>
        </p:spPr>
        <p:txBody>
          <a:bodyPr spcFirstLastPara="1" wrap="square" lIns="121900" tIns="121900" rIns="121900" bIns="121900" anchor="t" anchorCtr="0">
            <a:spAutoFit/>
          </a:bodyPr>
          <a:lstStyle/>
          <a:p>
            <a:r>
              <a:rPr lang="en" sz="1600" i="1"/>
              <a:t>Software provider</a:t>
            </a:r>
            <a:endParaRPr sz="1600" i="1"/>
          </a:p>
        </p:txBody>
      </p:sp>
      <p:cxnSp>
        <p:nvCxnSpPr>
          <p:cNvPr id="175" name="Google Shape;175;p22"/>
          <p:cNvCxnSpPr>
            <a:endCxn id="172" idx="0"/>
          </p:cNvCxnSpPr>
          <p:nvPr/>
        </p:nvCxnSpPr>
        <p:spPr>
          <a:xfrm flipH="1">
            <a:off x="3343667" y="1117600"/>
            <a:ext cx="618800" cy="427601"/>
          </a:xfrm>
          <a:prstGeom prst="straightConnector1">
            <a:avLst/>
          </a:prstGeom>
          <a:noFill/>
          <a:ln w="9525" cap="flat" cmpd="sng">
            <a:solidFill>
              <a:schemeClr val="dk2"/>
            </a:solidFill>
            <a:prstDash val="solid"/>
            <a:round/>
            <a:headEnd type="none" w="med" len="med"/>
            <a:tailEnd type="triangle" w="med" len="med"/>
          </a:ln>
        </p:spPr>
      </p:cxnSp>
      <p:cxnSp>
        <p:nvCxnSpPr>
          <p:cNvPr id="176" name="Google Shape;176;p22"/>
          <p:cNvCxnSpPr>
            <a:endCxn id="172" idx="2"/>
          </p:cNvCxnSpPr>
          <p:nvPr/>
        </p:nvCxnSpPr>
        <p:spPr>
          <a:xfrm flipH="1" flipV="1">
            <a:off x="3343667" y="2037603"/>
            <a:ext cx="618800" cy="400798"/>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2"/>
          <p:cNvSpPr txBox="1"/>
          <p:nvPr/>
        </p:nvSpPr>
        <p:spPr>
          <a:xfrm>
            <a:off x="3860800" y="711200"/>
            <a:ext cx="914400" cy="451302"/>
          </a:xfrm>
          <a:prstGeom prst="rect">
            <a:avLst/>
          </a:prstGeom>
          <a:noFill/>
          <a:ln>
            <a:noFill/>
          </a:ln>
        </p:spPr>
        <p:txBody>
          <a:bodyPr spcFirstLastPara="1" wrap="square" lIns="121900" tIns="121900" rIns="121900" bIns="121900" anchor="t" anchorCtr="0">
            <a:spAutoFit/>
          </a:bodyPr>
          <a:lstStyle/>
          <a:p>
            <a:r>
              <a:rPr lang="en" sz="1333"/>
              <a:t>Ipums</a:t>
            </a:r>
            <a:endParaRPr sz="1333"/>
          </a:p>
        </p:txBody>
      </p:sp>
      <p:sp>
        <p:nvSpPr>
          <p:cNvPr id="178" name="Google Shape;178;p22"/>
          <p:cNvSpPr txBox="1"/>
          <p:nvPr/>
        </p:nvSpPr>
        <p:spPr>
          <a:xfrm>
            <a:off x="3860800" y="2420000"/>
            <a:ext cx="1625600" cy="451302"/>
          </a:xfrm>
          <a:prstGeom prst="rect">
            <a:avLst/>
          </a:prstGeom>
          <a:noFill/>
          <a:ln>
            <a:noFill/>
          </a:ln>
        </p:spPr>
        <p:txBody>
          <a:bodyPr spcFirstLastPara="1" wrap="square" lIns="121900" tIns="121900" rIns="121900" bIns="121900" anchor="t" anchorCtr="0">
            <a:spAutoFit/>
          </a:bodyPr>
          <a:lstStyle/>
          <a:p>
            <a:r>
              <a:rPr lang="en" sz="1333"/>
              <a:t>Census Bureau</a:t>
            </a:r>
            <a:endParaRPr sz="1333"/>
          </a:p>
        </p:txBody>
      </p:sp>
      <p:sp>
        <p:nvSpPr>
          <p:cNvPr id="179" name="Google Shape;179;p22"/>
          <p:cNvSpPr txBox="1"/>
          <p:nvPr/>
        </p:nvSpPr>
        <p:spPr>
          <a:xfrm>
            <a:off x="4473067" y="1003000"/>
            <a:ext cx="1762400" cy="656421"/>
          </a:xfrm>
          <a:prstGeom prst="rect">
            <a:avLst/>
          </a:prstGeom>
          <a:noFill/>
          <a:ln>
            <a:noFill/>
          </a:ln>
        </p:spPr>
        <p:txBody>
          <a:bodyPr spcFirstLastPara="1" wrap="square" lIns="121900" tIns="121900" rIns="121900" bIns="121900" anchor="t" anchorCtr="0">
            <a:spAutoFit/>
          </a:bodyPr>
          <a:lstStyle/>
          <a:p>
            <a:r>
              <a:rPr lang="en" sz="1333"/>
              <a:t>Author-created survey</a:t>
            </a:r>
            <a:endParaRPr sz="1333"/>
          </a:p>
        </p:txBody>
      </p:sp>
      <p:sp>
        <p:nvSpPr>
          <p:cNvPr id="180" name="Google Shape;180;p22"/>
          <p:cNvSpPr txBox="1"/>
          <p:nvPr/>
        </p:nvSpPr>
        <p:spPr>
          <a:xfrm>
            <a:off x="4647433" y="1909601"/>
            <a:ext cx="1762400" cy="656421"/>
          </a:xfrm>
          <a:prstGeom prst="rect">
            <a:avLst/>
          </a:prstGeom>
          <a:noFill/>
          <a:ln>
            <a:noFill/>
          </a:ln>
        </p:spPr>
        <p:txBody>
          <a:bodyPr spcFirstLastPara="1" wrap="square" lIns="121900" tIns="121900" rIns="121900" bIns="121900" anchor="t" anchorCtr="0">
            <a:spAutoFit/>
          </a:bodyPr>
          <a:lstStyle/>
          <a:p>
            <a:r>
              <a:rPr lang="en" sz="1333"/>
              <a:t>Author-obtained firm data</a:t>
            </a:r>
            <a:endParaRPr sz="1333"/>
          </a:p>
        </p:txBody>
      </p:sp>
      <p:cxnSp>
        <p:nvCxnSpPr>
          <p:cNvPr id="181" name="Google Shape;181;p22"/>
          <p:cNvCxnSpPr/>
          <p:nvPr/>
        </p:nvCxnSpPr>
        <p:spPr>
          <a:xfrm flipH="1">
            <a:off x="3547033" y="1357667"/>
            <a:ext cx="1100400" cy="390800"/>
          </a:xfrm>
          <a:prstGeom prst="straightConnector1">
            <a:avLst/>
          </a:prstGeom>
          <a:noFill/>
          <a:ln w="9525" cap="flat" cmpd="sng">
            <a:solidFill>
              <a:srgbClr val="595959"/>
            </a:solidFill>
            <a:prstDash val="solid"/>
            <a:round/>
            <a:headEnd type="none" w="med" len="med"/>
            <a:tailEnd type="triangle" w="med" len="med"/>
          </a:ln>
        </p:spPr>
      </p:cxnSp>
      <p:cxnSp>
        <p:nvCxnSpPr>
          <p:cNvPr id="182" name="Google Shape;182;p22"/>
          <p:cNvCxnSpPr/>
          <p:nvPr/>
        </p:nvCxnSpPr>
        <p:spPr>
          <a:xfrm rot="10800000">
            <a:off x="3776900" y="2054167"/>
            <a:ext cx="809600" cy="156400"/>
          </a:xfrm>
          <a:prstGeom prst="straightConnector1">
            <a:avLst/>
          </a:prstGeom>
          <a:noFill/>
          <a:ln w="9525" cap="flat" cmpd="sng">
            <a:solidFill>
              <a:srgbClr val="595959"/>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cxnSp>
        <p:nvCxnSpPr>
          <p:cNvPr id="187" name="Google Shape;187;p23"/>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188" name="Google Shape;188;p23"/>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189" name="Google Shape;189;p23"/>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190" name="Google Shape;190;p23"/>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191" name="Google Shape;191;p23"/>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2" name="Google Shape;192;p23"/>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193" name="Google Shape;193;p23"/>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194" name="Google Shape;194;p23"/>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5" name="Google Shape;195;p23"/>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6" name="Google Shape;196;p23"/>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197" name="Google Shape;197;p23"/>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198" name="Google Shape;198;p23"/>
          <p:cNvCxnSpPr/>
          <p:nvPr/>
        </p:nvCxnSpPr>
        <p:spPr>
          <a:xfrm>
            <a:off x="1117600" y="1930400"/>
            <a:ext cx="3048000" cy="0"/>
          </a:xfrm>
          <a:prstGeom prst="straightConnector1">
            <a:avLst/>
          </a:prstGeom>
          <a:noFill/>
          <a:ln w="76200" cap="flat" cmpd="sng">
            <a:solidFill>
              <a:schemeClr val="dk2"/>
            </a:solidFill>
            <a:prstDash val="solid"/>
            <a:round/>
            <a:headEnd type="none" w="med" len="med"/>
            <a:tailEnd type="none" w="med" len="med"/>
          </a:ln>
        </p:spPr>
      </p:cxnSp>
      <p:sp>
        <p:nvSpPr>
          <p:cNvPr id="199" name="Google Shape;199;p23"/>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cxnSp>
        <p:nvCxnSpPr>
          <p:cNvPr id="200" name="Google Shape;200;p23"/>
          <p:cNvCxnSpPr/>
          <p:nvPr/>
        </p:nvCxnSpPr>
        <p:spPr>
          <a:xfrm rot="5400000">
            <a:off x="4390000" y="4967733"/>
            <a:ext cx="3048000" cy="0"/>
          </a:xfrm>
          <a:prstGeom prst="straightConnector1">
            <a:avLst/>
          </a:prstGeom>
          <a:noFill/>
          <a:ln w="76200" cap="flat" cmpd="sng">
            <a:solidFill>
              <a:schemeClr val="dk2"/>
            </a:solidFill>
            <a:prstDash val="solid"/>
            <a:round/>
            <a:headEnd type="none" w="med" len="med"/>
            <a:tailEnd type="none" w="med" len="med"/>
          </a:ln>
        </p:spPr>
      </p:cxnSp>
      <p:sp>
        <p:nvSpPr>
          <p:cNvPr id="201" name="Google Shape;201;p23"/>
          <p:cNvSpPr txBox="1"/>
          <p:nvPr/>
        </p:nvSpPr>
        <p:spPr>
          <a:xfrm rot="5400000">
            <a:off x="4900000" y="4853600"/>
            <a:ext cx="2478000" cy="492402"/>
          </a:xfrm>
          <a:prstGeom prst="rect">
            <a:avLst/>
          </a:prstGeom>
          <a:noFill/>
          <a:ln>
            <a:noFill/>
          </a:ln>
        </p:spPr>
        <p:txBody>
          <a:bodyPr spcFirstLastPara="1" wrap="square" lIns="121900" tIns="121900" rIns="121900" bIns="121900" anchor="t" anchorCtr="0">
            <a:spAutoFit/>
          </a:bodyPr>
          <a:lstStyle/>
          <a:p>
            <a:r>
              <a:rPr lang="en" sz="1600" i="1"/>
              <a:t>Software provider</a:t>
            </a:r>
            <a:endParaRPr sz="1600" i="1"/>
          </a:p>
        </p:txBody>
      </p:sp>
      <p:cxnSp>
        <p:nvCxnSpPr>
          <p:cNvPr id="202" name="Google Shape;202;p23"/>
          <p:cNvCxnSpPr>
            <a:endCxn id="201" idx="1"/>
          </p:cNvCxnSpPr>
          <p:nvPr/>
        </p:nvCxnSpPr>
        <p:spPr>
          <a:xfrm flipH="1">
            <a:off x="6139000" y="3556001"/>
            <a:ext cx="769600" cy="304800"/>
          </a:xfrm>
          <a:prstGeom prst="straightConnector1">
            <a:avLst/>
          </a:prstGeom>
          <a:noFill/>
          <a:ln w="9525" cap="flat" cmpd="sng">
            <a:solidFill>
              <a:schemeClr val="dk2"/>
            </a:solidFill>
            <a:prstDash val="solid"/>
            <a:round/>
            <a:headEnd type="none" w="med" len="med"/>
            <a:tailEnd type="triangle" w="med" len="med"/>
          </a:ln>
        </p:spPr>
      </p:cxnSp>
      <p:cxnSp>
        <p:nvCxnSpPr>
          <p:cNvPr id="203" name="Google Shape;203;p23"/>
          <p:cNvCxnSpPr>
            <a:endCxn id="201" idx="0"/>
          </p:cNvCxnSpPr>
          <p:nvPr/>
        </p:nvCxnSpPr>
        <p:spPr>
          <a:xfrm flipH="1" flipV="1">
            <a:off x="6385201" y="5099801"/>
            <a:ext cx="930000" cy="183200"/>
          </a:xfrm>
          <a:prstGeom prst="straightConnector1">
            <a:avLst/>
          </a:prstGeom>
          <a:noFill/>
          <a:ln w="9525" cap="flat" cmpd="sng">
            <a:solidFill>
              <a:schemeClr val="dk2"/>
            </a:solidFill>
            <a:prstDash val="solid"/>
            <a:round/>
            <a:headEnd type="none" w="med" len="med"/>
            <a:tailEnd type="triangle" w="med" len="med"/>
          </a:ln>
        </p:spPr>
      </p:cxnSp>
      <p:sp>
        <p:nvSpPr>
          <p:cNvPr id="204" name="Google Shape;204;p23"/>
          <p:cNvSpPr txBox="1"/>
          <p:nvPr/>
        </p:nvSpPr>
        <p:spPr>
          <a:xfrm>
            <a:off x="6908800" y="3251200"/>
            <a:ext cx="1524000" cy="615513"/>
          </a:xfrm>
          <a:prstGeom prst="rect">
            <a:avLst/>
          </a:prstGeom>
          <a:noFill/>
          <a:ln>
            <a:noFill/>
          </a:ln>
        </p:spPr>
        <p:txBody>
          <a:bodyPr spcFirstLastPara="1" wrap="square" lIns="121900" tIns="121900" rIns="121900" bIns="121900" anchor="t" anchorCtr="0">
            <a:spAutoFit/>
          </a:bodyPr>
          <a:lstStyle/>
          <a:p>
            <a:r>
              <a:rPr lang="en" sz="2400"/>
              <a:t>Stata</a:t>
            </a:r>
            <a:endParaRPr sz="2400"/>
          </a:p>
        </p:txBody>
      </p:sp>
      <p:sp>
        <p:nvSpPr>
          <p:cNvPr id="205" name="Google Shape;205;p23"/>
          <p:cNvSpPr txBox="1"/>
          <p:nvPr/>
        </p:nvSpPr>
        <p:spPr>
          <a:xfrm>
            <a:off x="7315200" y="4978400"/>
            <a:ext cx="1016000" cy="615513"/>
          </a:xfrm>
          <a:prstGeom prst="rect">
            <a:avLst/>
          </a:prstGeom>
          <a:noFill/>
          <a:ln>
            <a:noFill/>
          </a:ln>
        </p:spPr>
        <p:txBody>
          <a:bodyPr spcFirstLastPara="1" wrap="square" lIns="121900" tIns="121900" rIns="121900" bIns="121900" anchor="t" anchorCtr="0">
            <a:spAutoFit/>
          </a:bodyPr>
          <a:lstStyle/>
          <a:p>
            <a:r>
              <a:rPr lang="en" sz="2400"/>
              <a:t>SPSS</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cxnSp>
        <p:nvCxnSpPr>
          <p:cNvPr id="210" name="Google Shape;210;p24"/>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211" name="Google Shape;211;p24"/>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212" name="Google Shape;212;p24"/>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213" name="Google Shape;213;p24"/>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214" name="Google Shape;214;p24"/>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5" name="Google Shape;215;p24"/>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216" name="Google Shape;216;p24"/>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217" name="Google Shape;217;p24"/>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8" name="Google Shape;218;p24"/>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9" name="Google Shape;219;p24"/>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220" name="Google Shape;220;p24"/>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221" name="Google Shape;221;p24"/>
          <p:cNvCxnSpPr/>
          <p:nvPr/>
        </p:nvCxnSpPr>
        <p:spPr>
          <a:xfrm>
            <a:off x="1117600" y="1930400"/>
            <a:ext cx="3048000" cy="0"/>
          </a:xfrm>
          <a:prstGeom prst="straightConnector1">
            <a:avLst/>
          </a:prstGeom>
          <a:noFill/>
          <a:ln w="76200" cap="flat" cmpd="sng">
            <a:solidFill>
              <a:schemeClr val="dk2"/>
            </a:solidFill>
            <a:prstDash val="solid"/>
            <a:round/>
            <a:headEnd type="none" w="med" len="med"/>
            <a:tailEnd type="none" w="med" len="med"/>
          </a:ln>
        </p:spPr>
      </p:cxnSp>
      <p:sp>
        <p:nvSpPr>
          <p:cNvPr id="222" name="Google Shape;222;p24"/>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cxnSp>
        <p:nvCxnSpPr>
          <p:cNvPr id="223" name="Google Shape;223;p24"/>
          <p:cNvCxnSpPr/>
          <p:nvPr/>
        </p:nvCxnSpPr>
        <p:spPr>
          <a:xfrm rot="5400000">
            <a:off x="4390000" y="4967733"/>
            <a:ext cx="3048000" cy="0"/>
          </a:xfrm>
          <a:prstGeom prst="straightConnector1">
            <a:avLst/>
          </a:prstGeom>
          <a:noFill/>
          <a:ln w="76200" cap="flat" cmpd="sng">
            <a:solidFill>
              <a:srgbClr val="CCCCCC"/>
            </a:solidFill>
            <a:prstDash val="dot"/>
            <a:round/>
            <a:headEnd type="none" w="med" len="med"/>
            <a:tailEnd type="none" w="med" len="med"/>
          </a:ln>
        </p:spPr>
      </p:cxnSp>
      <p:sp>
        <p:nvSpPr>
          <p:cNvPr id="224" name="Google Shape;224;p24"/>
          <p:cNvSpPr txBox="1"/>
          <p:nvPr/>
        </p:nvSpPr>
        <p:spPr>
          <a:xfrm rot="5400000">
            <a:off x="4900000" y="4853600"/>
            <a:ext cx="2478000" cy="492402"/>
          </a:xfrm>
          <a:prstGeom prst="rect">
            <a:avLst/>
          </a:prstGeom>
          <a:noFill/>
          <a:ln>
            <a:noFill/>
          </a:ln>
        </p:spPr>
        <p:txBody>
          <a:bodyPr spcFirstLastPara="1" wrap="square" lIns="121900" tIns="121900" rIns="121900" bIns="121900" anchor="t" anchorCtr="0">
            <a:spAutoFit/>
          </a:bodyPr>
          <a:lstStyle/>
          <a:p>
            <a:r>
              <a:rPr lang="en" sz="1600" i="1"/>
              <a:t>Software provider</a:t>
            </a:r>
            <a:endParaRPr sz="1600" i="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p:nvPr/>
        </p:nvSpPr>
        <p:spPr>
          <a:xfrm rot="-5399288">
            <a:off x="2438561" y="1422000"/>
            <a:ext cx="3860800" cy="48776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30" name="Google Shape;230;p25"/>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231" name="Google Shape;231;p25"/>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232" name="Google Shape;232;p25"/>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233" name="Google Shape;233;p25"/>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234" name="Google Shape;234;p25"/>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5" name="Google Shape;235;p25"/>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236" name="Google Shape;236;p25"/>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237" name="Google Shape;237;p25"/>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8" name="Google Shape;238;p25"/>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9" name="Google Shape;239;p25"/>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240" name="Google Shape;240;p25"/>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241" name="Google Shape;241;p25"/>
          <p:cNvCxnSpPr/>
          <p:nvPr/>
        </p:nvCxnSpPr>
        <p:spPr>
          <a:xfrm>
            <a:off x="1117600" y="1930400"/>
            <a:ext cx="3048000" cy="0"/>
          </a:xfrm>
          <a:prstGeom prst="straightConnector1">
            <a:avLst/>
          </a:prstGeom>
          <a:noFill/>
          <a:ln w="76200" cap="flat" cmpd="sng">
            <a:solidFill>
              <a:schemeClr val="dk2"/>
            </a:solidFill>
            <a:prstDash val="solid"/>
            <a:round/>
            <a:headEnd type="none" w="med" len="med"/>
            <a:tailEnd type="none" w="med" len="med"/>
          </a:ln>
        </p:spPr>
      </p:cxnSp>
      <p:sp>
        <p:nvSpPr>
          <p:cNvPr id="242" name="Google Shape;242;p25"/>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cxnSp>
        <p:nvCxnSpPr>
          <p:cNvPr id="243" name="Google Shape;243;p25"/>
          <p:cNvCxnSpPr/>
          <p:nvPr/>
        </p:nvCxnSpPr>
        <p:spPr>
          <a:xfrm rot="5400000">
            <a:off x="4390000" y="4967733"/>
            <a:ext cx="3048000" cy="0"/>
          </a:xfrm>
          <a:prstGeom prst="straightConnector1">
            <a:avLst/>
          </a:prstGeom>
          <a:noFill/>
          <a:ln w="76200" cap="flat" cmpd="sng">
            <a:solidFill>
              <a:srgbClr val="CCCCCC"/>
            </a:solidFill>
            <a:prstDash val="dot"/>
            <a:round/>
            <a:headEnd type="none" w="med" len="med"/>
            <a:tailEnd type="none" w="med" len="med"/>
          </a:ln>
        </p:spPr>
      </p:cxnSp>
      <p:sp>
        <p:nvSpPr>
          <p:cNvPr id="244" name="Google Shape;244;p25"/>
          <p:cNvSpPr txBox="1"/>
          <p:nvPr/>
        </p:nvSpPr>
        <p:spPr>
          <a:xfrm rot="5400000">
            <a:off x="4900000" y="4853600"/>
            <a:ext cx="2478000" cy="492402"/>
          </a:xfrm>
          <a:prstGeom prst="rect">
            <a:avLst/>
          </a:prstGeom>
          <a:noFill/>
          <a:ln>
            <a:noFill/>
          </a:ln>
        </p:spPr>
        <p:txBody>
          <a:bodyPr spcFirstLastPara="1" wrap="square" lIns="121900" tIns="121900" rIns="121900" bIns="121900" anchor="t" anchorCtr="0">
            <a:spAutoFit/>
          </a:bodyPr>
          <a:lstStyle/>
          <a:p>
            <a:r>
              <a:rPr lang="en" sz="1600" i="1"/>
              <a:t>Software provider</a:t>
            </a:r>
            <a:endParaRPr sz="1600" i="1"/>
          </a:p>
        </p:txBody>
      </p:sp>
      <p:sp>
        <p:nvSpPr>
          <p:cNvPr id="245" name="Google Shape;245;p25"/>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US"/>
              <a:t>Defining “reproducible research”</a:t>
            </a:r>
          </a:p>
        </p:txBody>
      </p:sp>
      <p:sp>
        <p:nvSpPr>
          <p:cNvPr id="83" name="Google Shape;83;p17"/>
          <p:cNvSpPr txBox="1">
            <a:spLocks noGrp="1"/>
          </p:cNvSpPr>
          <p:nvPr>
            <p:ph idx="1"/>
          </p:nvPr>
        </p:nvSpPr>
        <p:spPr>
          <a:prstGeom prst="rect">
            <a:avLst/>
          </a:prstGeom>
        </p:spPr>
        <p:txBody>
          <a:bodyPr spcFirstLastPara="1" vert="horz" wrap="square" lIns="121900" tIns="121900" rIns="2099467" bIns="121900" rtlCol="0" anchor="t" anchorCtr="0">
            <a:normAutofit/>
          </a:bodyPr>
          <a:lstStyle/>
          <a:p>
            <a:pPr indent="0">
              <a:buNone/>
            </a:pPr>
            <a:r>
              <a:rPr lang="en-US" sz="360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US" sz="3600" b="1" u="sng">
                <a:solidFill>
                  <a:schemeClr val="dk1"/>
                </a:solidFill>
                <a:latin typeface="Times New Roman"/>
                <a:ea typeface="Times New Roman"/>
                <a:cs typeface="Times New Roman"/>
                <a:sym typeface="Times New Roman"/>
              </a:rPr>
              <a:t>same materials</a:t>
            </a:r>
            <a:r>
              <a:rPr lang="en-US" sz="3600">
                <a:solidFill>
                  <a:schemeClr val="dk1"/>
                </a:solidFill>
                <a:latin typeface="Times New Roman"/>
                <a:ea typeface="Times New Roman"/>
                <a:cs typeface="Times New Roman"/>
                <a:sym typeface="Times New Roman"/>
              </a:rPr>
              <a:t> and </a:t>
            </a:r>
            <a:r>
              <a:rPr lang="en-US" sz="3600" b="1" u="sng">
                <a:solidFill>
                  <a:schemeClr val="dk1"/>
                </a:solidFill>
                <a:latin typeface="Times New Roman"/>
                <a:ea typeface="Times New Roman"/>
                <a:cs typeface="Times New Roman"/>
                <a:sym typeface="Times New Roman"/>
              </a:rPr>
              <a:t>procedures</a:t>
            </a:r>
            <a:r>
              <a:rPr lang="en-US" sz="3600">
                <a:solidFill>
                  <a:schemeClr val="dk1"/>
                </a:solidFill>
                <a:latin typeface="Times New Roman"/>
                <a:ea typeface="Times New Roman"/>
                <a:cs typeface="Times New Roman"/>
                <a:sym typeface="Times New Roman"/>
              </a:rPr>
              <a:t> as were used by the original investigator.</a:t>
            </a:r>
          </a:p>
          <a:p>
            <a:pPr marL="3234186" indent="-186262">
              <a:lnSpc>
                <a:spcPct val="135000"/>
              </a:lnSpc>
              <a:spcBef>
                <a:spcPts val="1600"/>
              </a:spcBef>
              <a:buNone/>
            </a:pPr>
            <a:r>
              <a:rPr lang="en-US" sz="1067">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US" sz="933" u="sng">
                <a:solidFill>
                  <a:schemeClr val="hlink"/>
                </a:solidFill>
                <a:latin typeface="Times New Roman"/>
                <a:ea typeface="Times New Roman"/>
                <a:cs typeface="Times New Roman"/>
                <a:sym typeface="Times New Roman"/>
                <a:hlinkClick r:id="rId3"/>
              </a:rPr>
              <a:t>https://www.nsf.gov/sbe/AC_Materials/SBE_Robust_and_Reliable_Research_Report.pdf</a:t>
            </a:r>
            <a:r>
              <a:rPr lang="en-US" sz="933">
                <a:solidFill>
                  <a:schemeClr val="dk1"/>
                </a:solidFill>
                <a:latin typeface="Times New Roman"/>
                <a:ea typeface="Times New Roman"/>
                <a:cs typeface="Times New Roman"/>
                <a:sym typeface="Times New Roman"/>
              </a:rPr>
              <a:t>.</a:t>
            </a:r>
          </a:p>
          <a:p>
            <a:pPr indent="0">
              <a:buNone/>
            </a:pPr>
            <a:endParaRPr lang="en-US" sz="2000">
              <a:solidFill>
                <a:schemeClr val="dk1"/>
              </a:solidFill>
              <a:latin typeface="Times New Roman"/>
              <a:ea typeface="Times New Roman"/>
              <a:cs typeface="Times New Roman"/>
              <a:sym typeface="Times New Roman"/>
            </a:endParaRPr>
          </a:p>
          <a:p>
            <a:pPr indent="0">
              <a:spcBef>
                <a:spcPts val="1600"/>
              </a:spcBef>
              <a:spcAft>
                <a:spcPts val="1600"/>
              </a:spcAft>
              <a:buNone/>
            </a:pPr>
            <a:endParaRPr lang="en-US"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p:nvPr/>
        </p:nvSpPr>
        <p:spPr>
          <a:xfrm rot="-5399288">
            <a:off x="2946800" y="913600"/>
            <a:ext cx="3860800" cy="5894400"/>
          </a:xfrm>
          <a:prstGeom prst="diagStripe">
            <a:avLst>
              <a:gd name="adj" fmla="val 79041"/>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1" name="Google Shape;251;p26"/>
          <p:cNvSpPr/>
          <p:nvPr/>
        </p:nvSpPr>
        <p:spPr>
          <a:xfrm rot="-5399288">
            <a:off x="2438561" y="1422000"/>
            <a:ext cx="3860800" cy="48776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52" name="Google Shape;252;p26"/>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253" name="Google Shape;253;p26"/>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254" name="Google Shape;254;p26"/>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255" name="Google Shape;255;p26"/>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256" name="Google Shape;256;p26"/>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7" name="Google Shape;257;p26"/>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258" name="Google Shape;258;p26"/>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259" name="Google Shape;259;p26"/>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0" name="Google Shape;260;p26"/>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1" name="Google Shape;261;p26"/>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262" name="Google Shape;262;p26"/>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263" name="Google Shape;263;p26"/>
          <p:cNvCxnSpPr/>
          <p:nvPr/>
        </p:nvCxnSpPr>
        <p:spPr>
          <a:xfrm>
            <a:off x="1117600" y="1930400"/>
            <a:ext cx="3048000" cy="0"/>
          </a:xfrm>
          <a:prstGeom prst="straightConnector1">
            <a:avLst/>
          </a:prstGeom>
          <a:noFill/>
          <a:ln w="76200" cap="flat" cmpd="sng">
            <a:solidFill>
              <a:schemeClr val="dk2"/>
            </a:solidFill>
            <a:prstDash val="solid"/>
            <a:round/>
            <a:headEnd type="none" w="med" len="med"/>
            <a:tailEnd type="none" w="med" len="med"/>
          </a:ln>
        </p:spPr>
      </p:cxnSp>
      <p:sp>
        <p:nvSpPr>
          <p:cNvPr id="264" name="Google Shape;264;p26"/>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cxnSp>
        <p:nvCxnSpPr>
          <p:cNvPr id="265" name="Google Shape;265;p26"/>
          <p:cNvCxnSpPr/>
          <p:nvPr/>
        </p:nvCxnSpPr>
        <p:spPr>
          <a:xfrm rot="5400000">
            <a:off x="4390000" y="4967733"/>
            <a:ext cx="3048000" cy="0"/>
          </a:xfrm>
          <a:prstGeom prst="straightConnector1">
            <a:avLst/>
          </a:prstGeom>
          <a:noFill/>
          <a:ln w="76200" cap="flat" cmpd="sng">
            <a:solidFill>
              <a:srgbClr val="CCCCCC"/>
            </a:solidFill>
            <a:prstDash val="dot"/>
            <a:round/>
            <a:headEnd type="none" w="med" len="med"/>
            <a:tailEnd type="none" w="med" len="med"/>
          </a:ln>
        </p:spPr>
      </p:cxnSp>
      <p:sp>
        <p:nvSpPr>
          <p:cNvPr id="266" name="Google Shape;266;p26"/>
          <p:cNvSpPr txBox="1"/>
          <p:nvPr/>
        </p:nvSpPr>
        <p:spPr>
          <a:xfrm rot="5400000">
            <a:off x="4900000" y="4853600"/>
            <a:ext cx="2478000" cy="492402"/>
          </a:xfrm>
          <a:prstGeom prst="rect">
            <a:avLst/>
          </a:prstGeom>
          <a:noFill/>
          <a:ln>
            <a:noFill/>
          </a:ln>
        </p:spPr>
        <p:txBody>
          <a:bodyPr spcFirstLastPara="1" wrap="square" lIns="121900" tIns="121900" rIns="121900" bIns="121900" anchor="t" anchorCtr="0">
            <a:spAutoFit/>
          </a:bodyPr>
          <a:lstStyle/>
          <a:p>
            <a:r>
              <a:rPr lang="en" sz="1600" i="1"/>
              <a:t>Software provider</a:t>
            </a:r>
            <a:endParaRPr sz="1600" i="1"/>
          </a:p>
        </p:txBody>
      </p:sp>
      <p:sp>
        <p:nvSpPr>
          <p:cNvPr id="267" name="Google Shape;267;p26"/>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
        <p:nvSpPr>
          <p:cNvPr id="268" name="Google Shape;268;p26"/>
          <p:cNvSpPr txBox="1"/>
          <p:nvPr/>
        </p:nvSpPr>
        <p:spPr>
          <a:xfrm>
            <a:off x="6807200" y="5806800"/>
            <a:ext cx="10160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“Software”</a:t>
            </a:r>
            <a:endParaRPr sz="1067" b="1">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7"/>
          <p:cNvSpPr/>
          <p:nvPr/>
        </p:nvSpPr>
        <p:spPr>
          <a:xfrm rot="-5399288">
            <a:off x="2946800" y="913600"/>
            <a:ext cx="3860800" cy="5894400"/>
          </a:xfrm>
          <a:prstGeom prst="diagStripe">
            <a:avLst>
              <a:gd name="adj" fmla="val 79041"/>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 name="Google Shape;274;p27"/>
          <p:cNvSpPr/>
          <p:nvPr/>
        </p:nvSpPr>
        <p:spPr>
          <a:xfrm rot="-5399288">
            <a:off x="2438561" y="1422000"/>
            <a:ext cx="3860800" cy="48776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75" name="Google Shape;275;p27"/>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276" name="Google Shape;276;p27"/>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277" name="Google Shape;277;p27"/>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278" name="Google Shape;278;p27"/>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279" name="Google Shape;279;p27"/>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 name="Google Shape;280;p27"/>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281" name="Google Shape;281;p27"/>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282" name="Google Shape;282;p27"/>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 name="Google Shape;283;p27"/>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4" name="Google Shape;284;p27"/>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285" name="Google Shape;285;p27"/>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286" name="Google Shape;286;p27"/>
          <p:cNvCxnSpPr/>
          <p:nvPr/>
        </p:nvCxnSpPr>
        <p:spPr>
          <a:xfrm>
            <a:off x="1117600" y="1930400"/>
            <a:ext cx="3048000" cy="0"/>
          </a:xfrm>
          <a:prstGeom prst="straightConnector1">
            <a:avLst/>
          </a:prstGeom>
          <a:noFill/>
          <a:ln w="76200" cap="flat" cmpd="sng">
            <a:solidFill>
              <a:schemeClr val="dk2"/>
            </a:solidFill>
            <a:prstDash val="solid"/>
            <a:round/>
            <a:headEnd type="none" w="med" len="med"/>
            <a:tailEnd type="none" w="med" len="med"/>
          </a:ln>
        </p:spPr>
      </p:cxnSp>
      <p:sp>
        <p:nvSpPr>
          <p:cNvPr id="287" name="Google Shape;287;p27"/>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cxnSp>
        <p:nvCxnSpPr>
          <p:cNvPr id="288" name="Google Shape;288;p27"/>
          <p:cNvCxnSpPr/>
          <p:nvPr/>
        </p:nvCxnSpPr>
        <p:spPr>
          <a:xfrm rot="5400000">
            <a:off x="4390000" y="4967733"/>
            <a:ext cx="3048000" cy="0"/>
          </a:xfrm>
          <a:prstGeom prst="straightConnector1">
            <a:avLst/>
          </a:prstGeom>
          <a:noFill/>
          <a:ln w="76200" cap="flat" cmpd="sng">
            <a:solidFill>
              <a:srgbClr val="CCCCCC"/>
            </a:solidFill>
            <a:prstDash val="dot"/>
            <a:round/>
            <a:headEnd type="none" w="med" len="med"/>
            <a:tailEnd type="none" w="med" len="med"/>
          </a:ln>
        </p:spPr>
      </p:cxnSp>
      <p:sp>
        <p:nvSpPr>
          <p:cNvPr id="289" name="Google Shape;289;p27"/>
          <p:cNvSpPr txBox="1"/>
          <p:nvPr/>
        </p:nvSpPr>
        <p:spPr>
          <a:xfrm rot="5400000">
            <a:off x="4900000" y="4853600"/>
            <a:ext cx="2478000" cy="492402"/>
          </a:xfrm>
          <a:prstGeom prst="rect">
            <a:avLst/>
          </a:prstGeom>
          <a:noFill/>
          <a:ln>
            <a:noFill/>
          </a:ln>
        </p:spPr>
        <p:txBody>
          <a:bodyPr spcFirstLastPara="1" wrap="square" lIns="121900" tIns="121900" rIns="121900" bIns="121900" anchor="t" anchorCtr="0">
            <a:spAutoFit/>
          </a:bodyPr>
          <a:lstStyle/>
          <a:p>
            <a:r>
              <a:rPr lang="en" sz="1600" i="1"/>
              <a:t>Software provider</a:t>
            </a:r>
            <a:endParaRPr sz="1600" i="1"/>
          </a:p>
        </p:txBody>
      </p:sp>
      <p:sp>
        <p:nvSpPr>
          <p:cNvPr id="290" name="Google Shape;290;p27"/>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
        <p:nvSpPr>
          <p:cNvPr id="291" name="Google Shape;291;p27"/>
          <p:cNvSpPr txBox="1"/>
          <p:nvPr/>
        </p:nvSpPr>
        <p:spPr>
          <a:xfrm>
            <a:off x="6807200" y="5806800"/>
            <a:ext cx="10160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“Software”</a:t>
            </a:r>
            <a:endParaRPr sz="1067" b="1">
              <a:solidFill>
                <a:schemeClr val="dk1"/>
              </a:solidFill>
            </a:endParaRPr>
          </a:p>
        </p:txBody>
      </p:sp>
      <p:cxnSp>
        <p:nvCxnSpPr>
          <p:cNvPr id="292" name="Google Shape;292;p27"/>
          <p:cNvCxnSpPr/>
          <p:nvPr/>
        </p:nvCxnSpPr>
        <p:spPr>
          <a:xfrm rot="5400000">
            <a:off x="6299200" y="5080000"/>
            <a:ext cx="3048000" cy="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sp>
        <p:nvSpPr>
          <p:cNvPr id="297" name="Google Shape;297;p28"/>
          <p:cNvSpPr/>
          <p:nvPr/>
        </p:nvSpPr>
        <p:spPr>
          <a:xfrm rot="-5399288">
            <a:off x="2946800" y="913600"/>
            <a:ext cx="3860800" cy="5894400"/>
          </a:xfrm>
          <a:prstGeom prst="diagStripe">
            <a:avLst>
              <a:gd name="adj" fmla="val 79041"/>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28"/>
          <p:cNvSpPr/>
          <p:nvPr/>
        </p:nvSpPr>
        <p:spPr>
          <a:xfrm rot="-5399288">
            <a:off x="2438561" y="1422000"/>
            <a:ext cx="3860800" cy="48776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99" name="Google Shape;299;p28"/>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300" name="Google Shape;300;p28"/>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301" name="Google Shape;301;p28"/>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302" name="Google Shape;302;p28"/>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303" name="Google Shape;303;p28"/>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 name="Google Shape;304;p28"/>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305" name="Google Shape;305;p28"/>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306" name="Google Shape;306;p28"/>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 name="Google Shape;307;p28"/>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 name="Google Shape;308;p28"/>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309" name="Google Shape;309;p28"/>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310" name="Google Shape;310;p28"/>
          <p:cNvCxnSpPr/>
          <p:nvPr/>
        </p:nvCxnSpPr>
        <p:spPr>
          <a:xfrm>
            <a:off x="1117600" y="1930400"/>
            <a:ext cx="3048000" cy="0"/>
          </a:xfrm>
          <a:prstGeom prst="straightConnector1">
            <a:avLst/>
          </a:prstGeom>
          <a:noFill/>
          <a:ln w="76200" cap="flat" cmpd="sng">
            <a:solidFill>
              <a:schemeClr val="dk2"/>
            </a:solidFill>
            <a:prstDash val="solid"/>
            <a:round/>
            <a:headEnd type="none" w="med" len="med"/>
            <a:tailEnd type="none" w="med" len="med"/>
          </a:ln>
        </p:spPr>
      </p:cxnSp>
      <p:sp>
        <p:nvSpPr>
          <p:cNvPr id="311" name="Google Shape;311;p28"/>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cxnSp>
        <p:nvCxnSpPr>
          <p:cNvPr id="312" name="Google Shape;312;p28"/>
          <p:cNvCxnSpPr/>
          <p:nvPr/>
        </p:nvCxnSpPr>
        <p:spPr>
          <a:xfrm rot="5400000">
            <a:off x="4390000" y="4967733"/>
            <a:ext cx="3048000" cy="0"/>
          </a:xfrm>
          <a:prstGeom prst="straightConnector1">
            <a:avLst/>
          </a:prstGeom>
          <a:noFill/>
          <a:ln w="76200" cap="flat" cmpd="sng">
            <a:solidFill>
              <a:srgbClr val="CCCCCC"/>
            </a:solidFill>
            <a:prstDash val="dot"/>
            <a:round/>
            <a:headEnd type="none" w="med" len="med"/>
            <a:tailEnd type="none" w="med" len="med"/>
          </a:ln>
        </p:spPr>
      </p:cxnSp>
      <p:sp>
        <p:nvSpPr>
          <p:cNvPr id="313" name="Google Shape;313;p28"/>
          <p:cNvSpPr txBox="1"/>
          <p:nvPr/>
        </p:nvSpPr>
        <p:spPr>
          <a:xfrm rot="5400000">
            <a:off x="4900000" y="4853600"/>
            <a:ext cx="2478000" cy="492402"/>
          </a:xfrm>
          <a:prstGeom prst="rect">
            <a:avLst/>
          </a:prstGeom>
          <a:noFill/>
          <a:ln>
            <a:noFill/>
          </a:ln>
        </p:spPr>
        <p:txBody>
          <a:bodyPr spcFirstLastPara="1" wrap="square" lIns="121900" tIns="121900" rIns="121900" bIns="121900" anchor="t" anchorCtr="0">
            <a:spAutoFit/>
          </a:bodyPr>
          <a:lstStyle/>
          <a:p>
            <a:r>
              <a:rPr lang="en" sz="1600" i="1"/>
              <a:t>Software provider</a:t>
            </a:r>
            <a:endParaRPr sz="1600" i="1"/>
          </a:p>
        </p:txBody>
      </p:sp>
      <p:sp>
        <p:nvSpPr>
          <p:cNvPr id="314" name="Google Shape;314;p28"/>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
        <p:nvSpPr>
          <p:cNvPr id="315" name="Google Shape;315;p28"/>
          <p:cNvSpPr txBox="1"/>
          <p:nvPr/>
        </p:nvSpPr>
        <p:spPr>
          <a:xfrm>
            <a:off x="6807200" y="5806800"/>
            <a:ext cx="10160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“Software”</a:t>
            </a:r>
            <a:endParaRPr sz="1067" b="1">
              <a:solidFill>
                <a:schemeClr val="dk1"/>
              </a:solidFill>
            </a:endParaRPr>
          </a:p>
        </p:txBody>
      </p:sp>
      <p:cxnSp>
        <p:nvCxnSpPr>
          <p:cNvPr id="316" name="Google Shape;316;p28"/>
          <p:cNvCxnSpPr/>
          <p:nvPr/>
        </p:nvCxnSpPr>
        <p:spPr>
          <a:xfrm rot="5400000">
            <a:off x="6299200" y="5080000"/>
            <a:ext cx="3048000" cy="0"/>
          </a:xfrm>
          <a:prstGeom prst="straightConnector1">
            <a:avLst/>
          </a:prstGeom>
          <a:noFill/>
          <a:ln w="76200" cap="flat" cmpd="sng">
            <a:solidFill>
              <a:schemeClr val="dk2"/>
            </a:solidFill>
            <a:prstDash val="solid"/>
            <a:round/>
            <a:headEnd type="none" w="med" len="med"/>
            <a:tailEnd type="none" w="med" len="med"/>
          </a:ln>
        </p:spPr>
      </p:cxnSp>
      <p:sp>
        <p:nvSpPr>
          <p:cNvPr id="317" name="Google Shape;317;p28"/>
          <p:cNvSpPr txBox="1"/>
          <p:nvPr/>
        </p:nvSpPr>
        <p:spPr>
          <a:xfrm>
            <a:off x="5955767" y="1131301"/>
            <a:ext cx="5207600" cy="1231066"/>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3200" b="1"/>
              <a:t>This is no different when data are proprietary!</a:t>
            </a:r>
            <a:endParaRPr sz="3200" b="1"/>
          </a:p>
        </p:txBody>
      </p:sp>
      <p:cxnSp>
        <p:nvCxnSpPr>
          <p:cNvPr id="318" name="Google Shape;318;p28"/>
          <p:cNvCxnSpPr/>
          <p:nvPr/>
        </p:nvCxnSpPr>
        <p:spPr>
          <a:xfrm flipH="1">
            <a:off x="6741067" y="2393533"/>
            <a:ext cx="720000" cy="2851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9"/>
          <p:cNvSpPr/>
          <p:nvPr/>
        </p:nvSpPr>
        <p:spPr>
          <a:xfrm rot="-5399288">
            <a:off x="2946800" y="913600"/>
            <a:ext cx="3860800" cy="5894400"/>
          </a:xfrm>
          <a:prstGeom prst="diagStripe">
            <a:avLst>
              <a:gd name="adj" fmla="val 79041"/>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 name="Google Shape;324;p29"/>
          <p:cNvSpPr/>
          <p:nvPr/>
        </p:nvSpPr>
        <p:spPr>
          <a:xfrm rot="-5399288">
            <a:off x="2438561" y="1422000"/>
            <a:ext cx="3860800" cy="48776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25" name="Google Shape;325;p29"/>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326" name="Google Shape;326;p29"/>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327" name="Google Shape;327;p29"/>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328" name="Google Shape;328;p29"/>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329" name="Google Shape;329;p29"/>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 name="Google Shape;330;p29"/>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331" name="Google Shape;331;p29"/>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332" name="Google Shape;332;p29"/>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 name="Google Shape;333;p29"/>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 name="Google Shape;334;p29"/>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335" name="Google Shape;335;p29"/>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336" name="Google Shape;336;p29"/>
          <p:cNvCxnSpPr/>
          <p:nvPr/>
        </p:nvCxnSpPr>
        <p:spPr>
          <a:xfrm>
            <a:off x="1117600" y="1930400"/>
            <a:ext cx="3048000" cy="0"/>
          </a:xfrm>
          <a:prstGeom prst="straightConnector1">
            <a:avLst/>
          </a:prstGeom>
          <a:noFill/>
          <a:ln w="76200" cap="flat" cmpd="sng">
            <a:solidFill>
              <a:srgbClr val="D9D9D9"/>
            </a:solidFill>
            <a:prstDash val="dot"/>
            <a:round/>
            <a:headEnd type="none" w="med" len="med"/>
            <a:tailEnd type="none" w="med" len="med"/>
          </a:ln>
        </p:spPr>
      </p:cxnSp>
      <p:sp>
        <p:nvSpPr>
          <p:cNvPr id="337" name="Google Shape;337;p29"/>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sp>
        <p:nvSpPr>
          <p:cNvPr id="338" name="Google Shape;338;p29"/>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
        <p:nvSpPr>
          <p:cNvPr id="339" name="Google Shape;339;p29"/>
          <p:cNvSpPr txBox="1"/>
          <p:nvPr/>
        </p:nvSpPr>
        <p:spPr>
          <a:xfrm>
            <a:off x="6807200" y="5806800"/>
            <a:ext cx="10160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“Software”</a:t>
            </a:r>
            <a:endParaRPr sz="1067" b="1">
              <a:solidFill>
                <a:schemeClr val="dk1"/>
              </a:solidFill>
            </a:endParaRPr>
          </a:p>
        </p:txBody>
      </p:sp>
      <p:cxnSp>
        <p:nvCxnSpPr>
          <p:cNvPr id="340" name="Google Shape;340;p29"/>
          <p:cNvCxnSpPr/>
          <p:nvPr/>
        </p:nvCxnSpPr>
        <p:spPr>
          <a:xfrm rot="5400000">
            <a:off x="6299200" y="5080000"/>
            <a:ext cx="3048000" cy="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0"/>
          <p:cNvSpPr/>
          <p:nvPr/>
        </p:nvSpPr>
        <p:spPr>
          <a:xfrm rot="-5399385">
            <a:off x="2641873" y="608800"/>
            <a:ext cx="4470400" cy="5894400"/>
          </a:xfrm>
          <a:prstGeom prst="diagStripe">
            <a:avLst>
              <a:gd name="adj" fmla="val 79041"/>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p:nvPr/>
        </p:nvSpPr>
        <p:spPr>
          <a:xfrm rot="-5399385">
            <a:off x="2133673" y="1117000"/>
            <a:ext cx="4470400" cy="48780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47" name="Google Shape;347;p30"/>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348" name="Google Shape;348;p30"/>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349" name="Google Shape;349;p30"/>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350" name="Google Shape;350;p30"/>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351" name="Google Shape;351;p30"/>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 name="Google Shape;352;p30"/>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353" name="Google Shape;353;p30"/>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354" name="Google Shape;354;p30"/>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 name="Google Shape;355;p30"/>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 name="Google Shape;356;p30"/>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357" name="Google Shape;357;p30"/>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358" name="Google Shape;358;p30"/>
          <p:cNvCxnSpPr/>
          <p:nvPr/>
        </p:nvCxnSpPr>
        <p:spPr>
          <a:xfrm>
            <a:off x="1117600" y="1930400"/>
            <a:ext cx="3048000" cy="0"/>
          </a:xfrm>
          <a:prstGeom prst="straightConnector1">
            <a:avLst/>
          </a:prstGeom>
          <a:noFill/>
          <a:ln w="76200" cap="flat" cmpd="sng">
            <a:solidFill>
              <a:srgbClr val="D9D9D9"/>
            </a:solidFill>
            <a:prstDash val="dot"/>
            <a:round/>
            <a:headEnd type="none" w="med" len="med"/>
            <a:tailEnd type="none" w="med" len="med"/>
          </a:ln>
        </p:spPr>
      </p:cxnSp>
      <p:sp>
        <p:nvSpPr>
          <p:cNvPr id="359" name="Google Shape;359;p30"/>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sp>
        <p:nvSpPr>
          <p:cNvPr id="360" name="Google Shape;360;p30"/>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
        <p:nvSpPr>
          <p:cNvPr id="361" name="Google Shape;361;p30"/>
          <p:cNvSpPr txBox="1"/>
          <p:nvPr/>
        </p:nvSpPr>
        <p:spPr>
          <a:xfrm>
            <a:off x="6807200" y="5806800"/>
            <a:ext cx="10160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“Software”</a:t>
            </a:r>
            <a:endParaRPr sz="1067" b="1">
              <a:solidFill>
                <a:schemeClr val="dk1"/>
              </a:solidFill>
            </a:endParaRPr>
          </a:p>
        </p:txBody>
      </p:sp>
      <p:cxnSp>
        <p:nvCxnSpPr>
          <p:cNvPr id="362" name="Google Shape;362;p30"/>
          <p:cNvCxnSpPr/>
          <p:nvPr/>
        </p:nvCxnSpPr>
        <p:spPr>
          <a:xfrm rot="5400000">
            <a:off x="6299200" y="5080000"/>
            <a:ext cx="3048000" cy="0"/>
          </a:xfrm>
          <a:prstGeom prst="straightConnector1">
            <a:avLst/>
          </a:prstGeom>
          <a:noFill/>
          <a:ln w="76200" cap="flat" cmpd="sng">
            <a:solidFill>
              <a:schemeClr val="dk2"/>
            </a:solidFill>
            <a:prstDash val="solid"/>
            <a:round/>
            <a:headEnd type="none" w="med" len="med"/>
            <a:tailEnd type="none" w="med" len="med"/>
          </a:ln>
        </p:spPr>
      </p:cxnSp>
      <p:sp>
        <p:nvSpPr>
          <p:cNvPr id="363" name="Google Shape;363;p30"/>
          <p:cNvSpPr txBox="1"/>
          <p:nvPr/>
        </p:nvSpPr>
        <p:spPr>
          <a:xfrm rot="-5400000">
            <a:off x="1367400" y="1391400"/>
            <a:ext cx="6336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ctr"/>
            <a:r>
              <a:rPr lang="en" sz="1067" b="1">
                <a:solidFill>
                  <a:schemeClr val="dk1"/>
                </a:solidFill>
              </a:rPr>
              <a:t>Micro data</a:t>
            </a:r>
            <a:endParaRPr sz="1067" b="1">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p:nvPr/>
        </p:nvSpPr>
        <p:spPr>
          <a:xfrm rot="-5399234">
            <a:off x="2184884" y="151400"/>
            <a:ext cx="5384800" cy="5894800"/>
          </a:xfrm>
          <a:prstGeom prst="diagStripe">
            <a:avLst>
              <a:gd name="adj" fmla="val 79041"/>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 name="Google Shape;369;p31"/>
          <p:cNvSpPr/>
          <p:nvPr/>
        </p:nvSpPr>
        <p:spPr>
          <a:xfrm rot="-5399385">
            <a:off x="2133673" y="1117000"/>
            <a:ext cx="4470400" cy="48780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70" name="Google Shape;370;p31"/>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371" name="Google Shape;371;p31"/>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372" name="Google Shape;372;p31"/>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373" name="Google Shape;373;p31"/>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374" name="Google Shape;374;p31"/>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 name="Google Shape;375;p31"/>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376" name="Google Shape;376;p31"/>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377" name="Google Shape;377;p31"/>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 name="Google Shape;378;p31"/>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 name="Google Shape;379;p31"/>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380" name="Google Shape;380;p31"/>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cxnSp>
        <p:nvCxnSpPr>
          <p:cNvPr id="381" name="Google Shape;381;p31"/>
          <p:cNvCxnSpPr/>
          <p:nvPr/>
        </p:nvCxnSpPr>
        <p:spPr>
          <a:xfrm>
            <a:off x="1117600" y="1930400"/>
            <a:ext cx="3048000" cy="0"/>
          </a:xfrm>
          <a:prstGeom prst="straightConnector1">
            <a:avLst/>
          </a:prstGeom>
          <a:noFill/>
          <a:ln w="76200" cap="flat" cmpd="sng">
            <a:solidFill>
              <a:srgbClr val="D9D9D9"/>
            </a:solidFill>
            <a:prstDash val="dot"/>
            <a:round/>
            <a:headEnd type="none" w="med" len="med"/>
            <a:tailEnd type="none" w="med" len="med"/>
          </a:ln>
        </p:spPr>
      </p:cxnSp>
      <p:sp>
        <p:nvSpPr>
          <p:cNvPr id="382" name="Google Shape;382;p31"/>
          <p:cNvSpPr txBox="1"/>
          <p:nvPr/>
        </p:nvSpPr>
        <p:spPr>
          <a:xfrm>
            <a:off x="2104667" y="1545201"/>
            <a:ext cx="2478000" cy="492402"/>
          </a:xfrm>
          <a:prstGeom prst="rect">
            <a:avLst/>
          </a:prstGeom>
          <a:noFill/>
          <a:ln>
            <a:noFill/>
          </a:ln>
        </p:spPr>
        <p:txBody>
          <a:bodyPr spcFirstLastPara="1" wrap="square" lIns="121900" tIns="121900" rIns="121900" bIns="121900" anchor="t" anchorCtr="0">
            <a:spAutoFit/>
          </a:bodyPr>
          <a:lstStyle/>
          <a:p>
            <a:r>
              <a:rPr lang="en" sz="1600" i="1"/>
              <a:t>Data provider</a:t>
            </a:r>
            <a:endParaRPr sz="1600" i="1"/>
          </a:p>
        </p:txBody>
      </p:sp>
      <p:sp>
        <p:nvSpPr>
          <p:cNvPr id="383" name="Google Shape;383;p31"/>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
        <p:nvSpPr>
          <p:cNvPr id="384" name="Google Shape;384;p31"/>
          <p:cNvSpPr txBox="1"/>
          <p:nvPr/>
        </p:nvSpPr>
        <p:spPr>
          <a:xfrm>
            <a:off x="6807200" y="5806800"/>
            <a:ext cx="10160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“Software”</a:t>
            </a:r>
            <a:endParaRPr sz="1067" b="1">
              <a:solidFill>
                <a:schemeClr val="dk1"/>
              </a:solidFill>
            </a:endParaRPr>
          </a:p>
        </p:txBody>
      </p:sp>
      <p:cxnSp>
        <p:nvCxnSpPr>
          <p:cNvPr id="385" name="Google Shape;385;p31"/>
          <p:cNvCxnSpPr/>
          <p:nvPr/>
        </p:nvCxnSpPr>
        <p:spPr>
          <a:xfrm rot="5400000">
            <a:off x="6299200" y="5080000"/>
            <a:ext cx="3048000" cy="0"/>
          </a:xfrm>
          <a:prstGeom prst="straightConnector1">
            <a:avLst/>
          </a:prstGeom>
          <a:noFill/>
          <a:ln w="76200" cap="flat" cmpd="sng">
            <a:solidFill>
              <a:schemeClr val="dk2"/>
            </a:solidFill>
            <a:prstDash val="solid"/>
            <a:round/>
            <a:headEnd type="none" w="med" len="med"/>
            <a:tailEnd type="none" w="med" len="med"/>
          </a:ln>
        </p:spPr>
      </p:cxnSp>
      <p:sp>
        <p:nvSpPr>
          <p:cNvPr id="386" name="Google Shape;386;p31"/>
          <p:cNvSpPr txBox="1"/>
          <p:nvPr/>
        </p:nvSpPr>
        <p:spPr>
          <a:xfrm rot="-5400000">
            <a:off x="1367400" y="1391400"/>
            <a:ext cx="6336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ctr"/>
            <a:r>
              <a:rPr lang="en" sz="1067" b="1">
                <a:solidFill>
                  <a:schemeClr val="dk1"/>
                </a:solidFill>
              </a:rPr>
              <a:t>Micro data</a:t>
            </a:r>
            <a:endParaRPr sz="1067" b="1">
              <a:solidFill>
                <a:schemeClr val="dk1"/>
              </a:solidFill>
            </a:endParaRPr>
          </a:p>
        </p:txBody>
      </p:sp>
      <p:sp>
        <p:nvSpPr>
          <p:cNvPr id="387" name="Google Shape;387;p31"/>
          <p:cNvSpPr txBox="1"/>
          <p:nvPr/>
        </p:nvSpPr>
        <p:spPr>
          <a:xfrm rot="-5400000">
            <a:off x="1227000" y="617400"/>
            <a:ext cx="9144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0" tIns="60933" rIns="0" bIns="0" anchor="t" anchorCtr="0">
            <a:noAutofit/>
          </a:bodyPr>
          <a:lstStyle/>
          <a:p>
            <a:pPr algn="ctr"/>
            <a:r>
              <a:rPr lang="en" sz="1067" b="1">
                <a:solidFill>
                  <a:schemeClr val="dk1"/>
                </a:solidFill>
              </a:rPr>
              <a:t>Confidential data</a:t>
            </a:r>
            <a:endParaRPr sz="1067" b="1">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32"/>
          <p:cNvSpPr/>
          <p:nvPr/>
        </p:nvSpPr>
        <p:spPr>
          <a:xfrm rot="-5399234">
            <a:off x="2184884" y="151400"/>
            <a:ext cx="5384800" cy="5894800"/>
          </a:xfrm>
          <a:prstGeom prst="diagStripe">
            <a:avLst>
              <a:gd name="adj" fmla="val 79041"/>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 name="Google Shape;393;p32"/>
          <p:cNvSpPr/>
          <p:nvPr/>
        </p:nvSpPr>
        <p:spPr>
          <a:xfrm rot="-5399385">
            <a:off x="2133673" y="1117000"/>
            <a:ext cx="4470400" cy="48780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94" name="Google Shape;394;p32"/>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395" name="Google Shape;395;p32"/>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396" name="Google Shape;396;p32"/>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397" name="Google Shape;397;p32"/>
          <p:cNvSpPr txBox="1"/>
          <p:nvPr/>
        </p:nvSpPr>
        <p:spPr>
          <a:xfrm>
            <a:off x="1026200" y="836201"/>
            <a:ext cx="812800" cy="984845"/>
          </a:xfrm>
          <a:prstGeom prst="rect">
            <a:avLst/>
          </a:prstGeom>
          <a:noFill/>
          <a:ln>
            <a:noFill/>
          </a:ln>
        </p:spPr>
        <p:txBody>
          <a:bodyPr spcFirstLastPara="1" wrap="square" lIns="121900" tIns="121900" rIns="121900" bIns="121900" anchor="t" anchorCtr="0">
            <a:spAutoFit/>
          </a:bodyPr>
          <a:lstStyle/>
          <a:p>
            <a:r>
              <a:rPr lang="en" sz="2400"/>
              <a:t>Data</a:t>
            </a:r>
            <a:endParaRPr sz="2400"/>
          </a:p>
        </p:txBody>
      </p:sp>
      <p:sp>
        <p:nvSpPr>
          <p:cNvPr id="398" name="Google Shape;398;p32"/>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 name="Google Shape;399;p32"/>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400" name="Google Shape;400;p32"/>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401" name="Google Shape;401;p32"/>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 name="Google Shape;402;p32"/>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 name="Google Shape;403;p32"/>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404" name="Google Shape;404;p32"/>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sp>
        <p:nvSpPr>
          <p:cNvPr id="405" name="Google Shape;405;p32"/>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
        <p:nvSpPr>
          <p:cNvPr id="406" name="Google Shape;406;p32"/>
          <p:cNvSpPr txBox="1"/>
          <p:nvPr/>
        </p:nvSpPr>
        <p:spPr>
          <a:xfrm>
            <a:off x="6807200" y="5806800"/>
            <a:ext cx="10160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“Software”</a:t>
            </a:r>
            <a:endParaRPr sz="1067" b="1">
              <a:solidFill>
                <a:schemeClr val="dk1"/>
              </a:solidFill>
            </a:endParaRPr>
          </a:p>
        </p:txBody>
      </p:sp>
      <p:cxnSp>
        <p:nvCxnSpPr>
          <p:cNvPr id="407" name="Google Shape;407;p32"/>
          <p:cNvCxnSpPr/>
          <p:nvPr/>
        </p:nvCxnSpPr>
        <p:spPr>
          <a:xfrm rot="5400000">
            <a:off x="6299200" y="5080000"/>
            <a:ext cx="3048000" cy="0"/>
          </a:xfrm>
          <a:prstGeom prst="straightConnector1">
            <a:avLst/>
          </a:prstGeom>
          <a:noFill/>
          <a:ln w="76200" cap="flat" cmpd="sng">
            <a:solidFill>
              <a:schemeClr val="dk2"/>
            </a:solidFill>
            <a:prstDash val="solid"/>
            <a:round/>
            <a:headEnd type="none" w="med" len="med"/>
            <a:tailEnd type="none" w="med" len="med"/>
          </a:ln>
        </p:spPr>
      </p:cxnSp>
      <p:sp>
        <p:nvSpPr>
          <p:cNvPr id="408" name="Google Shape;408;p32"/>
          <p:cNvSpPr txBox="1"/>
          <p:nvPr/>
        </p:nvSpPr>
        <p:spPr>
          <a:xfrm rot="-5400000">
            <a:off x="1367400" y="1391400"/>
            <a:ext cx="6336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ctr"/>
            <a:r>
              <a:rPr lang="en" sz="1067" b="1">
                <a:solidFill>
                  <a:schemeClr val="dk1"/>
                </a:solidFill>
              </a:rPr>
              <a:t>Micro data</a:t>
            </a:r>
            <a:endParaRPr sz="1067" b="1">
              <a:solidFill>
                <a:schemeClr val="dk1"/>
              </a:solidFill>
            </a:endParaRPr>
          </a:p>
        </p:txBody>
      </p:sp>
      <p:sp>
        <p:nvSpPr>
          <p:cNvPr id="409" name="Google Shape;409;p32"/>
          <p:cNvSpPr txBox="1"/>
          <p:nvPr/>
        </p:nvSpPr>
        <p:spPr>
          <a:xfrm rot="-5400000">
            <a:off x="1227000" y="617400"/>
            <a:ext cx="9144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0" tIns="60933" rIns="0" bIns="0" anchor="t" anchorCtr="0">
            <a:noAutofit/>
          </a:bodyPr>
          <a:lstStyle/>
          <a:p>
            <a:pPr algn="ctr"/>
            <a:r>
              <a:rPr lang="en" sz="1067" b="1">
                <a:solidFill>
                  <a:schemeClr val="dk1"/>
                </a:solidFill>
              </a:rPr>
              <a:t>Confidential data</a:t>
            </a:r>
            <a:endParaRPr sz="1067" b="1">
              <a:solidFill>
                <a:schemeClr val="dk1"/>
              </a:solidFill>
            </a:endParaRPr>
          </a:p>
        </p:txBody>
      </p:sp>
      <p:cxnSp>
        <p:nvCxnSpPr>
          <p:cNvPr id="410" name="Google Shape;410;p32"/>
          <p:cNvCxnSpPr/>
          <p:nvPr/>
        </p:nvCxnSpPr>
        <p:spPr>
          <a:xfrm>
            <a:off x="1117600" y="406400"/>
            <a:ext cx="3048000" cy="0"/>
          </a:xfrm>
          <a:prstGeom prst="straightConnector1">
            <a:avLst/>
          </a:prstGeom>
          <a:noFill/>
          <a:ln w="76200" cap="flat" cmpd="sng">
            <a:solidFill>
              <a:schemeClr val="dk2"/>
            </a:solidFill>
            <a:prstDash val="solid"/>
            <a:round/>
            <a:headEnd type="none" w="med" len="med"/>
            <a:tailEnd type="none" w="med" len="med"/>
          </a:ln>
        </p:spPr>
      </p:cxnSp>
      <p:sp>
        <p:nvSpPr>
          <p:cNvPr id="411" name="Google Shape;411;p32"/>
          <p:cNvSpPr txBox="1"/>
          <p:nvPr/>
        </p:nvSpPr>
        <p:spPr>
          <a:xfrm>
            <a:off x="2500400" y="406401"/>
            <a:ext cx="2478000" cy="492402"/>
          </a:xfrm>
          <a:prstGeom prst="rect">
            <a:avLst/>
          </a:prstGeom>
          <a:noFill/>
          <a:ln>
            <a:noFill/>
          </a:ln>
        </p:spPr>
        <p:txBody>
          <a:bodyPr spcFirstLastPara="1" wrap="square" lIns="121900" tIns="121900" rIns="121900" bIns="121900" anchor="t" anchorCtr="0">
            <a:spAutoFit/>
          </a:bodyPr>
          <a:lstStyle/>
          <a:p>
            <a:r>
              <a:rPr lang="en" sz="1600" i="1"/>
              <a:t>Data subject</a:t>
            </a:r>
            <a:endParaRPr sz="1600" i="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3"/>
          <p:cNvSpPr/>
          <p:nvPr/>
        </p:nvSpPr>
        <p:spPr>
          <a:xfrm rot="-5399234">
            <a:off x="2184884" y="151400"/>
            <a:ext cx="5384800" cy="5894800"/>
          </a:xfrm>
          <a:prstGeom prst="diagStripe">
            <a:avLst>
              <a:gd name="adj" fmla="val 79041"/>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 name="Google Shape;417;p33"/>
          <p:cNvSpPr/>
          <p:nvPr/>
        </p:nvSpPr>
        <p:spPr>
          <a:xfrm rot="-5399385">
            <a:off x="2133673" y="1117000"/>
            <a:ext cx="4470400" cy="48780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418" name="Google Shape;418;p33"/>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419" name="Google Shape;419;p33"/>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420" name="Google Shape;420;p33"/>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421" name="Google Shape;421;p33"/>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 name="Google Shape;422;p33"/>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423" name="Google Shape;423;p33"/>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424" name="Google Shape;424;p33"/>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5" name="Google Shape;425;p33"/>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6" name="Google Shape;426;p33"/>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427" name="Google Shape;427;p33"/>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sp>
        <p:nvSpPr>
          <p:cNvPr id="428" name="Google Shape;428;p33"/>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
        <p:nvSpPr>
          <p:cNvPr id="429" name="Google Shape;429;p33"/>
          <p:cNvSpPr txBox="1"/>
          <p:nvPr/>
        </p:nvSpPr>
        <p:spPr>
          <a:xfrm>
            <a:off x="6807200" y="5806800"/>
            <a:ext cx="10160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“Software”</a:t>
            </a:r>
            <a:endParaRPr sz="1067" b="1">
              <a:solidFill>
                <a:schemeClr val="dk1"/>
              </a:solidFill>
            </a:endParaRPr>
          </a:p>
        </p:txBody>
      </p:sp>
      <p:cxnSp>
        <p:nvCxnSpPr>
          <p:cNvPr id="430" name="Google Shape;430;p33"/>
          <p:cNvCxnSpPr/>
          <p:nvPr/>
        </p:nvCxnSpPr>
        <p:spPr>
          <a:xfrm rot="5400000">
            <a:off x="6299200" y="5080000"/>
            <a:ext cx="3048000" cy="0"/>
          </a:xfrm>
          <a:prstGeom prst="straightConnector1">
            <a:avLst/>
          </a:prstGeom>
          <a:noFill/>
          <a:ln w="76200" cap="flat" cmpd="sng">
            <a:solidFill>
              <a:schemeClr val="dk2"/>
            </a:solidFill>
            <a:prstDash val="solid"/>
            <a:round/>
            <a:headEnd type="none" w="med" len="med"/>
            <a:tailEnd type="none" w="med" len="med"/>
          </a:ln>
        </p:spPr>
      </p:cxnSp>
      <p:sp>
        <p:nvSpPr>
          <p:cNvPr id="431" name="Google Shape;431;p33"/>
          <p:cNvSpPr txBox="1"/>
          <p:nvPr/>
        </p:nvSpPr>
        <p:spPr>
          <a:xfrm rot="-5400000">
            <a:off x="1367400" y="1391400"/>
            <a:ext cx="6336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ctr"/>
            <a:r>
              <a:rPr lang="en" sz="1067" b="1">
                <a:solidFill>
                  <a:schemeClr val="dk1"/>
                </a:solidFill>
              </a:rPr>
              <a:t>Micro data</a:t>
            </a:r>
            <a:endParaRPr sz="1067" b="1">
              <a:solidFill>
                <a:schemeClr val="dk1"/>
              </a:solidFill>
            </a:endParaRPr>
          </a:p>
        </p:txBody>
      </p:sp>
      <p:sp>
        <p:nvSpPr>
          <p:cNvPr id="432" name="Google Shape;432;p33"/>
          <p:cNvSpPr txBox="1"/>
          <p:nvPr/>
        </p:nvSpPr>
        <p:spPr>
          <a:xfrm rot="-5400000">
            <a:off x="1227000" y="617400"/>
            <a:ext cx="9144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0" tIns="60933" rIns="0" bIns="0" anchor="t" anchorCtr="0">
            <a:noAutofit/>
          </a:bodyPr>
          <a:lstStyle/>
          <a:p>
            <a:pPr algn="ctr"/>
            <a:r>
              <a:rPr lang="en" sz="1067" b="1">
                <a:solidFill>
                  <a:schemeClr val="dk1"/>
                </a:solidFill>
              </a:rPr>
              <a:t>Confidential data</a:t>
            </a:r>
            <a:endParaRPr sz="1067" b="1">
              <a:solidFill>
                <a:schemeClr val="dk1"/>
              </a:solidFill>
            </a:endParaRPr>
          </a:p>
        </p:txBody>
      </p:sp>
      <p:cxnSp>
        <p:nvCxnSpPr>
          <p:cNvPr id="433" name="Google Shape;433;p33"/>
          <p:cNvCxnSpPr/>
          <p:nvPr/>
        </p:nvCxnSpPr>
        <p:spPr>
          <a:xfrm>
            <a:off x="1117600" y="406400"/>
            <a:ext cx="3048000" cy="0"/>
          </a:xfrm>
          <a:prstGeom prst="straightConnector1">
            <a:avLst/>
          </a:prstGeom>
          <a:noFill/>
          <a:ln w="76200" cap="flat" cmpd="sng">
            <a:solidFill>
              <a:schemeClr val="dk2"/>
            </a:solidFill>
            <a:prstDash val="solid"/>
            <a:round/>
            <a:headEnd type="none" w="med" len="med"/>
            <a:tailEnd type="none" w="med" len="med"/>
          </a:ln>
        </p:spPr>
      </p:cxnSp>
      <p:sp>
        <p:nvSpPr>
          <p:cNvPr id="434" name="Google Shape;434;p33"/>
          <p:cNvSpPr txBox="1"/>
          <p:nvPr/>
        </p:nvSpPr>
        <p:spPr>
          <a:xfrm>
            <a:off x="2500400" y="406401"/>
            <a:ext cx="2478000" cy="492402"/>
          </a:xfrm>
          <a:prstGeom prst="rect">
            <a:avLst/>
          </a:prstGeom>
          <a:noFill/>
          <a:ln>
            <a:noFill/>
          </a:ln>
        </p:spPr>
        <p:txBody>
          <a:bodyPr spcFirstLastPara="1" wrap="square" lIns="121900" tIns="121900" rIns="121900" bIns="121900" anchor="t" anchorCtr="0">
            <a:spAutoFit/>
          </a:bodyPr>
          <a:lstStyle/>
          <a:p>
            <a:r>
              <a:rPr lang="en" sz="1600" i="1"/>
              <a:t>Data subject</a:t>
            </a:r>
            <a:endParaRPr sz="1600" i="1"/>
          </a:p>
        </p:txBody>
      </p:sp>
      <p:sp>
        <p:nvSpPr>
          <p:cNvPr id="435" name="Google Shape;435;p33"/>
          <p:cNvSpPr/>
          <p:nvPr/>
        </p:nvSpPr>
        <p:spPr>
          <a:xfrm>
            <a:off x="4876800" y="1320800"/>
            <a:ext cx="1524000" cy="1524000"/>
          </a:xfrm>
          <a:prstGeom prst="star8">
            <a:avLst>
              <a:gd name="adj" fmla="val 375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Best replication package</a:t>
            </a:r>
            <a:endParaRPr sz="1333"/>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4"/>
          <p:cNvSpPr/>
          <p:nvPr/>
        </p:nvSpPr>
        <p:spPr>
          <a:xfrm rot="-5399234">
            <a:off x="2184884" y="151400"/>
            <a:ext cx="5384800" cy="5894800"/>
          </a:xfrm>
          <a:prstGeom prst="diagStripe">
            <a:avLst>
              <a:gd name="adj" fmla="val 79041"/>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1" name="Google Shape;441;p34"/>
          <p:cNvSpPr/>
          <p:nvPr/>
        </p:nvSpPr>
        <p:spPr>
          <a:xfrm rot="-5399385">
            <a:off x="2133673" y="1117000"/>
            <a:ext cx="4470400" cy="4878000"/>
          </a:xfrm>
          <a:prstGeom prst="diagStripe">
            <a:avLst>
              <a:gd name="adj" fmla="val 79041"/>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442" name="Google Shape;442;p34"/>
          <p:cNvCxnSpPr/>
          <p:nvPr/>
        </p:nvCxnSpPr>
        <p:spPr>
          <a:xfrm rot="10800000">
            <a:off x="1940600" y="734600"/>
            <a:ext cx="0" cy="5080000"/>
          </a:xfrm>
          <a:prstGeom prst="straightConnector1">
            <a:avLst/>
          </a:prstGeom>
          <a:noFill/>
          <a:ln w="9525" cap="flat" cmpd="sng">
            <a:solidFill>
              <a:srgbClr val="000000"/>
            </a:solidFill>
            <a:prstDash val="solid"/>
            <a:round/>
            <a:headEnd type="none" w="med" len="med"/>
            <a:tailEnd type="triangle" w="med" len="med"/>
          </a:ln>
        </p:spPr>
      </p:cxnSp>
      <p:cxnSp>
        <p:nvCxnSpPr>
          <p:cNvPr id="443" name="Google Shape;443;p34"/>
          <p:cNvCxnSpPr/>
          <p:nvPr/>
        </p:nvCxnSpPr>
        <p:spPr>
          <a:xfrm>
            <a:off x="1940600" y="5814600"/>
            <a:ext cx="6197600" cy="0"/>
          </a:xfrm>
          <a:prstGeom prst="straightConnector1">
            <a:avLst/>
          </a:prstGeom>
          <a:noFill/>
          <a:ln w="9525" cap="flat" cmpd="sng">
            <a:solidFill>
              <a:srgbClr val="000000"/>
            </a:solidFill>
            <a:prstDash val="solid"/>
            <a:round/>
            <a:headEnd type="none" w="med" len="med"/>
            <a:tailEnd type="triangle" w="med" len="med"/>
          </a:ln>
        </p:spPr>
      </p:cxnSp>
      <p:sp>
        <p:nvSpPr>
          <p:cNvPr id="444" name="Google Shape;444;p34"/>
          <p:cNvSpPr txBox="1"/>
          <p:nvPr/>
        </p:nvSpPr>
        <p:spPr>
          <a:xfrm>
            <a:off x="7731800" y="6017800"/>
            <a:ext cx="5898000" cy="615513"/>
          </a:xfrm>
          <a:prstGeom prst="rect">
            <a:avLst/>
          </a:prstGeom>
          <a:noFill/>
          <a:ln>
            <a:noFill/>
          </a:ln>
        </p:spPr>
        <p:txBody>
          <a:bodyPr spcFirstLastPara="1" wrap="square" lIns="121900" tIns="121900" rIns="121900" bIns="121900" anchor="t" anchorCtr="0">
            <a:spAutoFit/>
          </a:bodyPr>
          <a:lstStyle/>
          <a:p>
            <a:r>
              <a:rPr lang="en" sz="2400"/>
              <a:t>Software</a:t>
            </a:r>
            <a:endParaRPr sz="2400"/>
          </a:p>
        </p:txBody>
      </p:sp>
      <p:sp>
        <p:nvSpPr>
          <p:cNvPr id="445" name="Google Shape;445;p34"/>
          <p:cNvSpPr/>
          <p:nvPr/>
        </p:nvSpPr>
        <p:spPr>
          <a:xfrm>
            <a:off x="1940600" y="5205000"/>
            <a:ext cx="609600" cy="609600"/>
          </a:xfrm>
          <a:prstGeom prst="triangle">
            <a:avLst>
              <a:gd name="adj" fmla="val 1826"/>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 name="Google Shape;446;p34"/>
          <p:cNvSpPr txBox="1"/>
          <p:nvPr/>
        </p:nvSpPr>
        <p:spPr>
          <a:xfrm>
            <a:off x="1940600" y="5814600"/>
            <a:ext cx="17624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code</a:t>
            </a:r>
            <a:endParaRPr sz="1600" b="1">
              <a:solidFill>
                <a:schemeClr val="dk1"/>
              </a:solidFill>
            </a:endParaRPr>
          </a:p>
        </p:txBody>
      </p:sp>
      <p:sp>
        <p:nvSpPr>
          <p:cNvPr id="447" name="Google Shape;447;p34"/>
          <p:cNvSpPr txBox="1"/>
          <p:nvPr/>
        </p:nvSpPr>
        <p:spPr>
          <a:xfrm rot="-5400000">
            <a:off x="831600" y="4705600"/>
            <a:ext cx="1725600" cy="492402"/>
          </a:xfrm>
          <a:prstGeom prst="rect">
            <a:avLst/>
          </a:prstGeom>
          <a:solidFill>
            <a:srgbClr val="D9D2E9"/>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Analysis data</a:t>
            </a:r>
            <a:endParaRPr sz="1600" b="1">
              <a:solidFill>
                <a:schemeClr val="dk1"/>
              </a:solidFill>
            </a:endParaRPr>
          </a:p>
        </p:txBody>
      </p:sp>
      <p:sp>
        <p:nvSpPr>
          <p:cNvPr id="448" name="Google Shape;448;p34"/>
          <p:cNvSpPr/>
          <p:nvPr/>
        </p:nvSpPr>
        <p:spPr>
          <a:xfrm rot="-8101187" flipH="1">
            <a:off x="1300973" y="4832266"/>
            <a:ext cx="2458187" cy="793373"/>
          </a:xfrm>
          <a:prstGeom prst="trapezoid">
            <a:avLst>
              <a:gd name="adj" fmla="val 101577"/>
            </a:avLst>
          </a:prstGeom>
          <a:solidFill>
            <a:srgbClr val="D9D2E9">
              <a:alpha val="57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 name="Google Shape;449;p34"/>
          <p:cNvSpPr/>
          <p:nvPr/>
        </p:nvSpPr>
        <p:spPr>
          <a:xfrm rot="-8101244" flipH="1">
            <a:off x="608719" y="3663380"/>
            <a:ext cx="5469896" cy="1504440"/>
          </a:xfrm>
          <a:prstGeom prst="trapezoid">
            <a:avLst>
              <a:gd name="adj" fmla="val 9962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 name="Google Shape;450;p34"/>
          <p:cNvSpPr txBox="1"/>
          <p:nvPr/>
        </p:nvSpPr>
        <p:spPr>
          <a:xfrm>
            <a:off x="3703000" y="5814600"/>
            <a:ext cx="21576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Data cleaning code</a:t>
            </a:r>
            <a:endParaRPr sz="1600" b="1">
              <a:solidFill>
                <a:schemeClr val="dk1"/>
              </a:solidFill>
            </a:endParaRPr>
          </a:p>
        </p:txBody>
      </p:sp>
      <p:sp>
        <p:nvSpPr>
          <p:cNvPr id="451" name="Google Shape;451;p34"/>
          <p:cNvSpPr txBox="1"/>
          <p:nvPr/>
        </p:nvSpPr>
        <p:spPr>
          <a:xfrm rot="-5400000">
            <a:off x="639200" y="2778167"/>
            <a:ext cx="2110400" cy="492402"/>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r"/>
            <a:r>
              <a:rPr lang="en" sz="1600" b="1">
                <a:solidFill>
                  <a:schemeClr val="dk1"/>
                </a:solidFill>
              </a:rPr>
              <a:t>Secondary data</a:t>
            </a:r>
            <a:endParaRPr sz="1600" b="1">
              <a:solidFill>
                <a:schemeClr val="dk1"/>
              </a:solidFill>
            </a:endParaRPr>
          </a:p>
        </p:txBody>
      </p:sp>
      <p:sp>
        <p:nvSpPr>
          <p:cNvPr id="452" name="Google Shape;452;p34"/>
          <p:cNvSpPr txBox="1"/>
          <p:nvPr/>
        </p:nvSpPr>
        <p:spPr>
          <a:xfrm>
            <a:off x="5868800" y="5806800"/>
            <a:ext cx="9384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User code packages</a:t>
            </a:r>
            <a:endParaRPr sz="1067" b="1">
              <a:solidFill>
                <a:schemeClr val="dk1"/>
              </a:solidFill>
            </a:endParaRPr>
          </a:p>
        </p:txBody>
      </p:sp>
      <p:sp>
        <p:nvSpPr>
          <p:cNvPr id="453" name="Google Shape;453;p34"/>
          <p:cNvSpPr txBox="1"/>
          <p:nvPr/>
        </p:nvSpPr>
        <p:spPr>
          <a:xfrm>
            <a:off x="6807200" y="5806800"/>
            <a:ext cx="10160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r"/>
            <a:r>
              <a:rPr lang="en" sz="1067" b="1">
                <a:solidFill>
                  <a:schemeClr val="dk1"/>
                </a:solidFill>
              </a:rPr>
              <a:t>“Software”</a:t>
            </a:r>
            <a:endParaRPr sz="1067" b="1">
              <a:solidFill>
                <a:schemeClr val="dk1"/>
              </a:solidFill>
            </a:endParaRPr>
          </a:p>
        </p:txBody>
      </p:sp>
      <p:cxnSp>
        <p:nvCxnSpPr>
          <p:cNvPr id="454" name="Google Shape;454;p34"/>
          <p:cNvCxnSpPr/>
          <p:nvPr/>
        </p:nvCxnSpPr>
        <p:spPr>
          <a:xfrm rot="5400000">
            <a:off x="6299200" y="5080000"/>
            <a:ext cx="3048000" cy="0"/>
          </a:xfrm>
          <a:prstGeom prst="straightConnector1">
            <a:avLst/>
          </a:prstGeom>
          <a:noFill/>
          <a:ln w="76200" cap="flat" cmpd="sng">
            <a:solidFill>
              <a:schemeClr val="dk2"/>
            </a:solidFill>
            <a:prstDash val="solid"/>
            <a:round/>
            <a:headEnd type="none" w="med" len="med"/>
            <a:tailEnd type="none" w="med" len="med"/>
          </a:ln>
        </p:spPr>
      </p:cxnSp>
      <p:sp>
        <p:nvSpPr>
          <p:cNvPr id="455" name="Google Shape;455;p34"/>
          <p:cNvSpPr txBox="1"/>
          <p:nvPr/>
        </p:nvSpPr>
        <p:spPr>
          <a:xfrm rot="-5400000">
            <a:off x="1367400" y="1391400"/>
            <a:ext cx="633600" cy="4924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121900" tIns="60933" rIns="121900" bIns="0" anchor="t" anchorCtr="0">
            <a:noAutofit/>
          </a:bodyPr>
          <a:lstStyle/>
          <a:p>
            <a:pPr algn="ctr"/>
            <a:r>
              <a:rPr lang="en" sz="1067" b="1">
                <a:solidFill>
                  <a:schemeClr val="dk1"/>
                </a:solidFill>
              </a:rPr>
              <a:t>Micro data</a:t>
            </a:r>
            <a:endParaRPr sz="1067" b="1">
              <a:solidFill>
                <a:schemeClr val="dk1"/>
              </a:solidFill>
            </a:endParaRPr>
          </a:p>
        </p:txBody>
      </p:sp>
      <p:sp>
        <p:nvSpPr>
          <p:cNvPr id="456" name="Google Shape;456;p34"/>
          <p:cNvSpPr txBox="1"/>
          <p:nvPr/>
        </p:nvSpPr>
        <p:spPr>
          <a:xfrm rot="-5400000">
            <a:off x="1227000" y="617400"/>
            <a:ext cx="914400" cy="4924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0" tIns="60933" rIns="0" bIns="0" anchor="t" anchorCtr="0">
            <a:noAutofit/>
          </a:bodyPr>
          <a:lstStyle/>
          <a:p>
            <a:pPr algn="ctr"/>
            <a:r>
              <a:rPr lang="en" sz="1067" b="1">
                <a:solidFill>
                  <a:schemeClr val="dk1"/>
                </a:solidFill>
              </a:rPr>
              <a:t>Confidential data</a:t>
            </a:r>
            <a:endParaRPr sz="1067" b="1">
              <a:solidFill>
                <a:schemeClr val="dk1"/>
              </a:solidFill>
            </a:endParaRPr>
          </a:p>
        </p:txBody>
      </p:sp>
      <p:cxnSp>
        <p:nvCxnSpPr>
          <p:cNvPr id="457" name="Google Shape;457;p34"/>
          <p:cNvCxnSpPr/>
          <p:nvPr/>
        </p:nvCxnSpPr>
        <p:spPr>
          <a:xfrm>
            <a:off x="1117600" y="406400"/>
            <a:ext cx="3048000" cy="0"/>
          </a:xfrm>
          <a:prstGeom prst="straightConnector1">
            <a:avLst/>
          </a:prstGeom>
          <a:noFill/>
          <a:ln w="76200" cap="flat" cmpd="sng">
            <a:solidFill>
              <a:schemeClr val="dk2"/>
            </a:solidFill>
            <a:prstDash val="solid"/>
            <a:round/>
            <a:headEnd type="none" w="med" len="med"/>
            <a:tailEnd type="none" w="med" len="med"/>
          </a:ln>
        </p:spPr>
      </p:cxnSp>
      <p:sp>
        <p:nvSpPr>
          <p:cNvPr id="458" name="Google Shape;458;p34"/>
          <p:cNvSpPr txBox="1"/>
          <p:nvPr/>
        </p:nvSpPr>
        <p:spPr>
          <a:xfrm>
            <a:off x="2500400" y="406401"/>
            <a:ext cx="2478000" cy="492402"/>
          </a:xfrm>
          <a:prstGeom prst="rect">
            <a:avLst/>
          </a:prstGeom>
          <a:noFill/>
          <a:ln>
            <a:noFill/>
          </a:ln>
        </p:spPr>
        <p:txBody>
          <a:bodyPr spcFirstLastPara="1" wrap="square" lIns="121900" tIns="121900" rIns="121900" bIns="121900" anchor="t" anchorCtr="0">
            <a:spAutoFit/>
          </a:bodyPr>
          <a:lstStyle/>
          <a:p>
            <a:r>
              <a:rPr lang="en" sz="1600" i="1"/>
              <a:t>Data subject</a:t>
            </a:r>
            <a:endParaRPr sz="1600" i="1"/>
          </a:p>
        </p:txBody>
      </p:sp>
      <p:sp>
        <p:nvSpPr>
          <p:cNvPr id="459" name="Google Shape;459;p34"/>
          <p:cNvSpPr/>
          <p:nvPr/>
        </p:nvSpPr>
        <p:spPr>
          <a:xfrm>
            <a:off x="4876800" y="1320800"/>
            <a:ext cx="1524000" cy="1524000"/>
          </a:xfrm>
          <a:prstGeom prst="star8">
            <a:avLst>
              <a:gd name="adj" fmla="val 375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Best replication package</a:t>
            </a:r>
            <a:endParaRPr sz="1333"/>
          </a:p>
        </p:txBody>
      </p:sp>
      <p:sp>
        <p:nvSpPr>
          <p:cNvPr id="460" name="Google Shape;460;p34"/>
          <p:cNvSpPr txBox="1"/>
          <p:nvPr/>
        </p:nvSpPr>
        <p:spPr>
          <a:xfrm>
            <a:off x="6476567" y="1022067"/>
            <a:ext cx="5207600" cy="1231066"/>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3200" b="1" dirty="0"/>
              <a:t>Pushing back this boundary </a:t>
            </a:r>
            <a:r>
              <a:rPr lang="en" sz="3200" b="1" dirty="0">
                <a:solidFill>
                  <a:srgbClr val="FF0000"/>
                </a:solidFill>
              </a:rPr>
              <a:t>can be quite difficult!</a:t>
            </a:r>
            <a:endParaRPr sz="3200" b="1" dirty="0"/>
          </a:p>
        </p:txBody>
      </p:sp>
      <p:cxnSp>
        <p:nvCxnSpPr>
          <p:cNvPr id="461" name="Google Shape;461;p34"/>
          <p:cNvCxnSpPr>
            <a:cxnSpLocks/>
            <a:stCxn id="460" idx="1"/>
          </p:cNvCxnSpPr>
          <p:nvPr/>
        </p:nvCxnSpPr>
        <p:spPr>
          <a:xfrm flipH="1" flipV="1">
            <a:off x="3806092" y="529666"/>
            <a:ext cx="2670475" cy="1107934"/>
          </a:xfrm>
          <a:prstGeom prst="straightConnector1">
            <a:avLst/>
          </a:prstGeom>
          <a:noFill/>
          <a:ln w="9525" cap="flat" cmpd="sng">
            <a:solidFill>
              <a:schemeClr val="dk2"/>
            </a:solidFill>
            <a:prstDash val="solid"/>
            <a:round/>
            <a:headEnd type="none" w="med" len="med"/>
            <a:tailEnd type="triangle" w="med" len="med"/>
          </a:ln>
        </p:spPr>
      </p:cxnSp>
      <p:cxnSp>
        <p:nvCxnSpPr>
          <p:cNvPr id="4" name="Google Shape;457;p34">
            <a:extLst>
              <a:ext uri="{FF2B5EF4-FFF2-40B4-BE49-F238E27FC236}">
                <a16:creationId xmlns:a16="http://schemas.microsoft.com/office/drawing/2014/main" id="{C4F4BBBC-8BC5-4D49-499C-4479E356AB17}"/>
              </a:ext>
            </a:extLst>
          </p:cNvPr>
          <p:cNvCxnSpPr/>
          <p:nvPr/>
        </p:nvCxnSpPr>
        <p:spPr>
          <a:xfrm>
            <a:off x="1119969" y="1969168"/>
            <a:ext cx="3048000" cy="0"/>
          </a:xfrm>
          <a:prstGeom prst="straightConnector1">
            <a:avLst/>
          </a:prstGeom>
          <a:noFill/>
          <a:ln w="76200" cap="flat" cmpd="sng">
            <a:solidFill>
              <a:schemeClr val="dk2"/>
            </a:solidFill>
            <a:prstDash val="solid"/>
            <a:round/>
            <a:headEnd type="none" w="med" len="med"/>
            <a:tailEnd type="none" w="med" len="med"/>
          </a:ln>
        </p:spPr>
      </p:cxnSp>
      <p:sp>
        <p:nvSpPr>
          <p:cNvPr id="5" name="Arrow: Down 4">
            <a:extLst>
              <a:ext uri="{FF2B5EF4-FFF2-40B4-BE49-F238E27FC236}">
                <a16:creationId xmlns:a16="http://schemas.microsoft.com/office/drawing/2014/main" id="{F5DA77EF-EFD6-02E9-819E-E3A2816B7E09}"/>
              </a:ext>
            </a:extLst>
          </p:cNvPr>
          <p:cNvSpPr/>
          <p:nvPr/>
        </p:nvSpPr>
        <p:spPr>
          <a:xfrm rot="10800000">
            <a:off x="922074" y="652602"/>
            <a:ext cx="426786" cy="1102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02844" y="2458147"/>
            <a:ext cx="8114190" cy="1446550"/>
          </a:xfrm>
          <a:prstGeom prst="rect">
            <a:avLst/>
          </a:prstGeom>
          <a:noFill/>
        </p:spPr>
        <p:txBody>
          <a:bodyPr wrap="square" rtlCol="0">
            <a:spAutoFit/>
          </a:bodyPr>
          <a:lstStyle/>
          <a:p>
            <a:pPr algn="ctr"/>
            <a:r>
              <a:rPr lang="en-US" sz="8800" dirty="0">
                <a:solidFill>
                  <a:schemeClr val="bg1"/>
                </a:solidFill>
              </a:rPr>
              <a:t>Conclusion</a:t>
            </a:r>
            <a:endParaRPr lang="en-US" dirty="0">
              <a:solidFill>
                <a:schemeClr val="bg1"/>
              </a:solidFill>
            </a:endParaRPr>
          </a:p>
        </p:txBody>
      </p:sp>
    </p:spTree>
    <p:extLst>
      <p:ext uri="{BB962C8B-B14F-4D97-AF65-F5344CB8AC3E}">
        <p14:creationId xmlns:p14="http://schemas.microsoft.com/office/powerpoint/2010/main" val="359954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What do we check?</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dirty="0"/>
              <a:t>How can somebody access the data?</a:t>
            </a:r>
          </a:p>
          <a:p>
            <a:r>
              <a:rPr lang="en-US" dirty="0"/>
              <a:t>How can somebody assemble the computational resources?</a:t>
            </a:r>
          </a:p>
          <a:p>
            <a:r>
              <a:rPr lang="en-US" dirty="0"/>
              <a:t>How can somebody obtain the figures and tables in the paper?</a:t>
            </a:r>
          </a:p>
          <a:p>
            <a:r>
              <a:rPr lang="en-US" i="1" u="sng" dirty="0"/>
              <a:t>How long will that take?</a:t>
            </a:r>
            <a:endParaRPr lang="en-US" dirty="0"/>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6261221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950589D-4C80-032E-1E36-58870D3B3337}"/>
              </a:ext>
            </a:extLst>
          </p:cNvPr>
          <p:cNvSpPr>
            <a:spLocks noGrp="1"/>
          </p:cNvSpPr>
          <p:nvPr>
            <p:ph type="title"/>
          </p:nvPr>
        </p:nvSpPr>
        <p:spPr/>
        <p:txBody>
          <a:bodyPr/>
          <a:lstStyle/>
          <a:p>
            <a:r>
              <a:rPr lang="en-US" dirty="0"/>
              <a:t>Transparency and reproducibility…</a:t>
            </a:r>
          </a:p>
        </p:txBody>
      </p:sp>
      <p:sp>
        <p:nvSpPr>
          <p:cNvPr id="8" name="Content Placeholder 7">
            <a:extLst>
              <a:ext uri="{FF2B5EF4-FFF2-40B4-BE49-F238E27FC236}">
                <a16:creationId xmlns:a16="http://schemas.microsoft.com/office/drawing/2014/main" id="{8956C6C2-B926-8E8C-EB99-A948612BF899}"/>
              </a:ext>
            </a:extLst>
          </p:cNvPr>
          <p:cNvSpPr>
            <a:spLocks noGrp="1"/>
          </p:cNvSpPr>
          <p:nvPr>
            <p:ph idx="1"/>
          </p:nvPr>
        </p:nvSpPr>
        <p:spPr/>
        <p:txBody>
          <a:bodyPr/>
          <a:lstStyle/>
          <a:p>
            <a:r>
              <a:rPr lang="en-US" dirty="0"/>
              <a:t>… are critical foundations for future research </a:t>
            </a:r>
          </a:p>
          <a:p>
            <a:r>
              <a:rPr lang="en-US" dirty="0"/>
              <a:t>… do not end with the article publication</a:t>
            </a:r>
          </a:p>
          <a:p>
            <a:r>
              <a:rPr lang="en-US" dirty="0"/>
              <a:t>… need testing</a:t>
            </a:r>
          </a:p>
          <a:p>
            <a:r>
              <a:rPr lang="en-US" dirty="0"/>
              <a:t>… need dissemination platforms that allow for multiple versions</a:t>
            </a:r>
          </a:p>
        </p:txBody>
      </p:sp>
    </p:spTree>
    <p:extLst>
      <p:ext uri="{BB962C8B-B14F-4D97-AF65-F5344CB8AC3E}">
        <p14:creationId xmlns:p14="http://schemas.microsoft.com/office/powerpoint/2010/main" val="1238776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Extra slides</a:t>
            </a:r>
          </a:p>
        </p:txBody>
      </p:sp>
    </p:spTree>
    <p:extLst>
      <p:ext uri="{BB962C8B-B14F-4D97-AF65-F5344CB8AC3E}">
        <p14:creationId xmlns:p14="http://schemas.microsoft.com/office/powerpoint/2010/main" val="2144723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Guidelines? Template README</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a:xfrm>
            <a:off x="838199" y="1825625"/>
            <a:ext cx="6265985" cy="722190"/>
          </a:xfrm>
        </p:spPr>
        <p:txBody>
          <a:bodyPr/>
          <a:lstStyle/>
          <a:p>
            <a:pPr marL="0" indent="0">
              <a:buNone/>
            </a:pPr>
            <a:r>
              <a:rPr lang="en-US" sz="2800" dirty="0">
                <a:hlinkClick r:id="rId2"/>
              </a:rPr>
              <a:t>https://doi.org/10.5281/zenodo.4319999</a:t>
            </a:r>
            <a:endParaRPr lang="en-US" dirty="0"/>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3"/>
          <a:stretch>
            <a:fillRect/>
          </a:stretch>
        </p:blipFill>
        <p:spPr>
          <a:xfrm>
            <a:off x="6248056" y="1825625"/>
            <a:ext cx="5029888" cy="4351338"/>
          </a:xfrm>
        </p:spPr>
      </p:pic>
    </p:spTree>
    <p:extLst>
      <p:ext uri="{BB962C8B-B14F-4D97-AF65-F5344CB8AC3E}">
        <p14:creationId xmlns:p14="http://schemas.microsoft.com/office/powerpoint/2010/main" val="31984299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538</TotalTime>
  <Words>2798</Words>
  <Application>Microsoft Office PowerPoint</Application>
  <PresentationFormat>Widescreen</PresentationFormat>
  <Paragraphs>683</Paragraphs>
  <Slides>107</Slides>
  <Notes>29</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Arial</vt:lpstr>
      <vt:lpstr>Calibri</vt:lpstr>
      <vt:lpstr>Calibri Light</vt:lpstr>
      <vt:lpstr>Montserrat</vt:lpstr>
      <vt:lpstr>Times New Roman</vt:lpstr>
      <vt:lpstr>Office Theme</vt:lpstr>
      <vt:lpstr>Continuous Transparency and Reproducibility in Academic Publications</vt:lpstr>
      <vt:lpstr>PowerPoint Presentation</vt:lpstr>
      <vt:lpstr>PowerPoint Presentation</vt:lpstr>
      <vt:lpstr>PowerPoint Presentation</vt:lpstr>
      <vt:lpstr>AEA Data &amp; Code Availability Policy (2019)</vt:lpstr>
      <vt:lpstr>Reproducibility is assessed</vt:lpstr>
      <vt:lpstr>Defining “reproducible research”</vt:lpstr>
      <vt:lpstr>What do we check?</vt:lpstr>
      <vt:lpstr>Guidelines? Template README</vt:lpstr>
      <vt:lpstr>PowerPoint Presentation</vt:lpstr>
      <vt:lpstr>Computational empathy</vt:lpstr>
      <vt:lpstr>PowerPoint Presentation</vt:lpstr>
      <vt:lpstr>Research compendium</vt:lpstr>
      <vt:lpstr>Research compendium</vt:lpstr>
      <vt:lpstr>Partial research compendium is not robust</vt:lpstr>
      <vt:lpstr>Research compendium</vt:lpstr>
      <vt:lpstr>Research compendium</vt:lpstr>
      <vt:lpstr>Do we have all the pieces?</vt:lpstr>
      <vt:lpstr>Does code + data + compute create output?</vt:lpstr>
      <vt:lpstr>Data provenance is important</vt:lpstr>
      <vt:lpstr>Data access is important</vt:lpstr>
      <vt:lpstr>Data access</vt:lpstr>
      <vt:lpstr>Correctness of code is important</vt:lpstr>
      <vt:lpstr>Is the computational environment completely defined?</vt:lpstr>
      <vt:lpstr>Is the computational environment completely defined?</vt:lpstr>
      <vt:lpstr>Is the computational environment completely defined?</vt:lpstr>
      <vt:lpstr>PowerPoint Presentation</vt:lpstr>
      <vt:lpstr>PowerPoint Presentation</vt:lpstr>
      <vt:lpstr>PowerPoint Presentation</vt:lpstr>
      <vt:lpstr>PowerPoint Presentation</vt:lpstr>
      <vt:lpstr>Journals check different things</vt:lpstr>
      <vt:lpstr>PowerPoint Presentation</vt:lpstr>
      <vt:lpstr>Journals are not the end…</vt:lpstr>
      <vt:lpstr>Painful when it fails</vt:lpstr>
      <vt:lpstr>Correction of the academic record</vt:lpstr>
      <vt:lpstr>Powerful when it works</vt:lpstr>
      <vt:lpstr>Availability key</vt:lpstr>
      <vt:lpstr>Roth (2022) re-computes papers</vt:lpstr>
      <vt:lpstr>Similarly: de Chaisemartin + Ramirez-Cuellar (forthcoming, AEJ:Applied)</vt:lpstr>
      <vt:lpstr>Do we have all the pieces?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Continuous updating of replication packages</vt:lpstr>
      <vt:lpstr>Continuous updating of replication packages</vt:lpstr>
      <vt:lpstr>Continuous updating of replication packages</vt:lpstr>
      <vt:lpstr>Linking to private sharing sites</vt:lpstr>
      <vt:lpstr>Special journals</vt:lpstr>
      <vt:lpstr>New types of journals?</vt:lpstr>
      <vt:lpstr>Generating findings</vt:lpstr>
      <vt:lpstr>Replication games, challenges, etc.</vt:lpstr>
      <vt:lpstr>Classwork, but where to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Transparency and reproducibility…</vt:lpstr>
      <vt:lpstr>Goal: Transportability</vt:lpstr>
      <vt:lpstr>Social science “guild”</vt:lpstr>
      <vt:lpstr>Some resources</vt:lpstr>
      <vt:lpstr>PowerPoint Presentation</vt:lpstr>
      <vt:lpstr>PowerPoint Presentation</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Starts with Data Citations</vt:lpstr>
      <vt:lpstr>Rights to use data</vt:lpstr>
      <vt:lpstr>Rights to distribute the data</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42</cp:revision>
  <dcterms:created xsi:type="dcterms:W3CDTF">2020-03-31T02:20:35Z</dcterms:created>
  <dcterms:modified xsi:type="dcterms:W3CDTF">2023-04-27T09:13:22Z</dcterms:modified>
</cp:coreProperties>
</file>